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ter 2" charset="1" panose="020B0502030000000004"/>
      <p:regular r:id="rId10"/>
    </p:embeddedFont>
    <p:embeddedFont>
      <p:font typeface="Inter 2 Bold" charset="1" panose="020B0802030000000004"/>
      <p:regular r:id="rId11"/>
    </p:embeddedFont>
    <p:embeddedFont>
      <p:font typeface="Inter 2 Italics" charset="1" panose="020B0502030000000004"/>
      <p:regular r:id="rId12"/>
    </p:embeddedFont>
    <p:embeddedFont>
      <p:font typeface="Inter 2 Bold Italics" charset="1" panose="020B0802030000000004"/>
      <p:regular r:id="rId13"/>
    </p:embeddedFont>
    <p:embeddedFont>
      <p:font typeface="TT Fors" charset="1" panose="020B0003030001020000"/>
      <p:regular r:id="rId14"/>
    </p:embeddedFont>
    <p:embeddedFont>
      <p:font typeface="TT Fors Bold" charset="1" panose="020B0003030001020000"/>
      <p:regular r:id="rId15"/>
    </p:embeddedFont>
    <p:embeddedFont>
      <p:font typeface="TT Fors Italics" charset="1" panose="020B0003030001020000"/>
      <p:regular r:id="rId16"/>
    </p:embeddedFont>
    <p:embeddedFont>
      <p:font typeface="TT Fors Bold Italics" charset="1" panose="020B000303000102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Inter 1" charset="1" panose="020B0502030000000004"/>
      <p:regular r:id="rId24"/>
    </p:embeddedFont>
    <p:embeddedFont>
      <p:font typeface="Inter 1 Bold" charset="1" panose="020B0802030000000004"/>
      <p:regular r:id="rId25"/>
    </p:embeddedFont>
    <p:embeddedFont>
      <p:font typeface="Inter 1 Italics" charset="1" panose="020B0502030000000004"/>
      <p:regular r:id="rId26"/>
    </p:embeddedFont>
    <p:embeddedFont>
      <p:font typeface="Inter 1 Bold Italics" charset="1" panose="020B0802030000000004"/>
      <p:regular r:id="rId27"/>
    </p:embeddedFont>
    <p:embeddedFont>
      <p:font typeface="Inter 1 Thin" charset="1" panose="020B0A02050000000004"/>
      <p:regular r:id="rId28"/>
    </p:embeddedFont>
    <p:embeddedFont>
      <p:font typeface="Inter 1 Thin Italics" charset="1" panose="020B0A02050000000004"/>
      <p:regular r:id="rId29"/>
    </p:embeddedFont>
    <p:embeddedFont>
      <p:font typeface="Inter 1 Extra-Light" charset="1" panose="02000503000000020004"/>
      <p:regular r:id="rId30"/>
    </p:embeddedFont>
    <p:embeddedFont>
      <p:font typeface="Inter 1 Light" charset="1" panose="02000503000000020004"/>
      <p:regular r:id="rId31"/>
    </p:embeddedFont>
    <p:embeddedFont>
      <p:font typeface="Inter 1 Medium" charset="1" panose="02000503000000020004"/>
      <p:regular r:id="rId32"/>
    </p:embeddedFont>
    <p:embeddedFont>
      <p:font typeface="Inter 1 Semi-Bold" charset="1" panose="02000503000000020004"/>
      <p:regular r:id="rId33"/>
    </p:embeddedFont>
    <p:embeddedFont>
      <p:font typeface="Inter 1 Ultra-Bold" charset="1" panose="02000503000000020004"/>
      <p:regular r:id="rId34"/>
    </p:embeddedFont>
    <p:embeddedFont>
      <p:font typeface="Inter 1 Heavy" charset="1" panose="020005030000000200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SuruchiMandal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mailto:suruchi.mandal12@gmail.com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3677" y="-3050232"/>
            <a:ext cx="18719154" cy="16387464"/>
            <a:chOff x="0" y="0"/>
            <a:chExt cx="24958872" cy="21849952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102361" y="0"/>
              <a:ext cx="24754150" cy="21849952"/>
            </a:xfrm>
            <a:custGeom>
              <a:avLst/>
              <a:gdLst/>
              <a:ahLst/>
              <a:cxnLst/>
              <a:rect r="r" b="b" t="t" l="l"/>
              <a:pathLst>
                <a:path h="21849952" w="24754150">
                  <a:moveTo>
                    <a:pt x="0" y="21849952"/>
                  </a:moveTo>
                  <a:lnTo>
                    <a:pt x="24754150" y="21849952"/>
                  </a:lnTo>
                  <a:lnTo>
                    <a:pt x="24754150" y="0"/>
                  </a:lnTo>
                  <a:lnTo>
                    <a:pt x="0" y="0"/>
                  </a:lnTo>
                  <a:lnTo>
                    <a:pt x="0" y="2184995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1602" t="0" r="-1325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0" y="3566192"/>
              <a:ext cx="16230651" cy="10137167"/>
            </a:xfrm>
            <a:custGeom>
              <a:avLst/>
              <a:gdLst/>
              <a:ahLst/>
              <a:cxnLst/>
              <a:rect r="r" b="b" t="t" l="l"/>
              <a:pathLst>
                <a:path h="10137167" w="16230651">
                  <a:moveTo>
                    <a:pt x="0" y="0"/>
                  </a:moveTo>
                  <a:lnTo>
                    <a:pt x="16230651" y="0"/>
                  </a:lnTo>
                  <a:lnTo>
                    <a:pt x="16230651" y="10137167"/>
                  </a:lnTo>
                  <a:lnTo>
                    <a:pt x="0" y="1013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0"/>
              </a:blip>
              <a:stretch>
                <a:fillRect l="-351" t="0" r="-13106" b="-218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0" y="13703359"/>
              <a:ext cx="16230651" cy="4580400"/>
            </a:xfrm>
            <a:custGeom>
              <a:avLst/>
              <a:gdLst/>
              <a:ahLst/>
              <a:cxnLst/>
              <a:rect r="r" b="b" t="t" l="l"/>
              <a:pathLst>
                <a:path h="4580400" w="16230651">
                  <a:moveTo>
                    <a:pt x="0" y="0"/>
                  </a:moveTo>
                  <a:lnTo>
                    <a:pt x="16230651" y="0"/>
                  </a:lnTo>
                  <a:lnTo>
                    <a:pt x="16230651" y="4580400"/>
                  </a:lnTo>
                  <a:lnTo>
                    <a:pt x="0" y="458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0"/>
              </a:blip>
              <a:stretch>
                <a:fillRect l="-351" t="-121316" r="-13106" b="-483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6256051" y="3566192"/>
              <a:ext cx="8702821" cy="10137167"/>
            </a:xfrm>
            <a:custGeom>
              <a:avLst/>
              <a:gdLst/>
              <a:ahLst/>
              <a:cxnLst/>
              <a:rect r="r" b="b" t="t" l="l"/>
              <a:pathLst>
                <a:path h="10137167" w="8702821">
                  <a:moveTo>
                    <a:pt x="0" y="0"/>
                  </a:moveTo>
                  <a:lnTo>
                    <a:pt x="8702821" y="0"/>
                  </a:lnTo>
                  <a:lnTo>
                    <a:pt x="8702821" y="10137167"/>
                  </a:lnTo>
                  <a:lnTo>
                    <a:pt x="0" y="1013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0"/>
              </a:blip>
              <a:stretch>
                <a:fillRect l="-87154" t="0" r="-24443" b="-218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16256051" y="13703359"/>
              <a:ext cx="8702821" cy="4580400"/>
            </a:xfrm>
            <a:custGeom>
              <a:avLst/>
              <a:gdLst/>
              <a:ahLst/>
              <a:cxnLst/>
              <a:rect r="r" b="b" t="t" l="l"/>
              <a:pathLst>
                <a:path h="4580400" w="8702821">
                  <a:moveTo>
                    <a:pt x="0" y="0"/>
                  </a:moveTo>
                  <a:lnTo>
                    <a:pt x="8702821" y="0"/>
                  </a:lnTo>
                  <a:lnTo>
                    <a:pt x="8702821" y="4580400"/>
                  </a:lnTo>
                  <a:lnTo>
                    <a:pt x="0" y="458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0"/>
              </a:blip>
              <a:stretch>
                <a:fillRect l="-87154" t="-121316" r="-24443" b="-483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054434"/>
            <a:ext cx="14105498" cy="339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2000">
                <a:solidFill>
                  <a:srgbClr val="FFFFFF"/>
                </a:solidFill>
                <a:latin typeface="Canva Sans Bold"/>
              </a:rPr>
              <a:t>HIRING METRICS ANALYSIS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10317706" y="-1897172"/>
            <a:ext cx="8979252" cy="9206438"/>
          </a:xfrm>
          <a:custGeom>
            <a:avLst/>
            <a:gdLst/>
            <a:ahLst/>
            <a:cxnLst/>
            <a:rect r="r" b="b" t="t" l="l"/>
            <a:pathLst>
              <a:path h="9206438" w="8979252">
                <a:moveTo>
                  <a:pt x="0" y="9206438"/>
                </a:moveTo>
                <a:lnTo>
                  <a:pt x="8979252" y="9206438"/>
                </a:lnTo>
                <a:lnTo>
                  <a:pt x="8979252" y="0"/>
                </a:lnTo>
                <a:lnTo>
                  <a:pt x="0" y="0"/>
                </a:lnTo>
                <a:lnTo>
                  <a:pt x="0" y="92064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17706" y="2379181"/>
            <a:ext cx="8979252" cy="9206438"/>
          </a:xfrm>
          <a:custGeom>
            <a:avLst/>
            <a:gdLst/>
            <a:ahLst/>
            <a:cxnLst/>
            <a:rect r="r" b="b" t="t" l="l"/>
            <a:pathLst>
              <a:path h="9206438" w="8979252">
                <a:moveTo>
                  <a:pt x="0" y="0"/>
                </a:moveTo>
                <a:lnTo>
                  <a:pt x="8979252" y="0"/>
                </a:lnTo>
                <a:lnTo>
                  <a:pt x="8979252" y="9206438"/>
                </a:lnTo>
                <a:lnTo>
                  <a:pt x="0" y="92064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-828282" y="7475771"/>
            <a:ext cx="3264351" cy="3346943"/>
          </a:xfrm>
          <a:custGeom>
            <a:avLst/>
            <a:gdLst/>
            <a:ahLst/>
            <a:cxnLst/>
            <a:rect r="r" b="b" t="t" l="l"/>
            <a:pathLst>
              <a:path h="3346943" w="3264351">
                <a:moveTo>
                  <a:pt x="3264351" y="0"/>
                </a:moveTo>
                <a:lnTo>
                  <a:pt x="0" y="0"/>
                </a:lnTo>
                <a:lnTo>
                  <a:pt x="0" y="3346943"/>
                </a:lnTo>
                <a:lnTo>
                  <a:pt x="3264351" y="3346943"/>
                </a:lnTo>
                <a:lnTo>
                  <a:pt x="326435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7309266"/>
            <a:ext cx="6722370" cy="1327571"/>
            <a:chOff x="0" y="0"/>
            <a:chExt cx="8963160" cy="177009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371613"/>
              <a:ext cx="8963160" cy="1398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Inter 1"/>
                </a:rPr>
                <a:t>Presented By</a:t>
              </a:r>
            </a:p>
            <a:p>
              <a:pPr marL="0" indent="0" lvl="0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Inter 1 Bold"/>
                </a:rPr>
                <a:t>Suruchi Mandal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44450"/>
              <a:ext cx="2031936" cy="0"/>
            </a:xfrm>
            <a:prstGeom prst="line">
              <a:avLst/>
            </a:prstGeom>
            <a:ln cap="flat" w="88900">
              <a:solidFill>
                <a:srgbClr val="1DF466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1221" y="401221"/>
            <a:ext cx="17485557" cy="9484557"/>
            <a:chOff x="0" y="0"/>
            <a:chExt cx="4605250" cy="2497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5250" cy="2497990"/>
            </a:xfrm>
            <a:custGeom>
              <a:avLst/>
              <a:gdLst/>
              <a:ahLst/>
              <a:cxnLst/>
              <a:rect r="r" b="b" t="t" l="l"/>
              <a:pathLst>
                <a:path h="2497990" w="4605250">
                  <a:moveTo>
                    <a:pt x="9298" y="0"/>
                  </a:moveTo>
                  <a:lnTo>
                    <a:pt x="4595952" y="0"/>
                  </a:lnTo>
                  <a:cubicBezTo>
                    <a:pt x="4601087" y="0"/>
                    <a:pt x="4605250" y="4163"/>
                    <a:pt x="4605250" y="9298"/>
                  </a:cubicBezTo>
                  <a:lnTo>
                    <a:pt x="4605250" y="2488692"/>
                  </a:lnTo>
                  <a:cubicBezTo>
                    <a:pt x="4605250" y="2493827"/>
                    <a:pt x="4601087" y="2497990"/>
                    <a:pt x="4595952" y="2497990"/>
                  </a:cubicBezTo>
                  <a:lnTo>
                    <a:pt x="9298" y="2497990"/>
                  </a:lnTo>
                  <a:cubicBezTo>
                    <a:pt x="4163" y="2497990"/>
                    <a:pt x="0" y="2493827"/>
                    <a:pt x="0" y="2488692"/>
                  </a:cubicBezTo>
                  <a:lnTo>
                    <a:pt x="0" y="9298"/>
                  </a:lnTo>
                  <a:cubicBezTo>
                    <a:pt x="0" y="4163"/>
                    <a:pt x="4163" y="0"/>
                    <a:pt x="92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796368" y="869174"/>
            <a:ext cx="10320422" cy="11523665"/>
            <a:chOff x="0" y="0"/>
            <a:chExt cx="10927220" cy="12201208"/>
          </a:xfrm>
        </p:grpSpPr>
        <p:sp>
          <p:nvSpPr>
            <p:cNvPr name="Freeform 7" id="7"/>
            <p:cNvSpPr/>
            <p:nvPr/>
          </p:nvSpPr>
          <p:spPr>
            <a:xfrm flipH="false" flipV="false" rot="-186000">
              <a:off x="-473853" y="-127256"/>
              <a:ext cx="11267456" cy="12118332"/>
            </a:xfrm>
            <a:custGeom>
              <a:avLst/>
              <a:gdLst/>
              <a:ahLst/>
              <a:cxnLst/>
              <a:rect r="r" b="b" t="t" l="l"/>
              <a:pathLst>
                <a:path h="12118332" w="11267456">
                  <a:moveTo>
                    <a:pt x="4326541" y="31071"/>
                  </a:moveTo>
                  <a:cubicBezTo>
                    <a:pt x="3752834" y="0"/>
                    <a:pt x="3169892" y="339049"/>
                    <a:pt x="2981235" y="976209"/>
                  </a:cubicBezTo>
                  <a:lnTo>
                    <a:pt x="306516" y="10015207"/>
                  </a:lnTo>
                  <a:cubicBezTo>
                    <a:pt x="0" y="11050817"/>
                    <a:pt x="758372" y="12054307"/>
                    <a:pt x="1774777" y="12111896"/>
                  </a:cubicBezTo>
                  <a:lnTo>
                    <a:pt x="1782513" y="12112315"/>
                  </a:lnTo>
                  <a:cubicBezTo>
                    <a:pt x="1898308" y="12118332"/>
                    <a:pt x="2017439" y="12112065"/>
                    <a:pt x="2138707" y="12092179"/>
                  </a:cubicBezTo>
                  <a:lnTo>
                    <a:pt x="9784917" y="10837473"/>
                  </a:lnTo>
                  <a:cubicBezTo>
                    <a:pt x="10645350" y="10696218"/>
                    <a:pt x="11202344" y="9981455"/>
                    <a:pt x="11247587" y="9209470"/>
                  </a:cubicBezTo>
                  <a:lnTo>
                    <a:pt x="11248391" y="9194633"/>
                  </a:lnTo>
                  <a:cubicBezTo>
                    <a:pt x="11267456" y="8812072"/>
                    <a:pt x="11160684" y="8416337"/>
                    <a:pt x="10902803" y="8070160"/>
                  </a:cubicBezTo>
                  <a:lnTo>
                    <a:pt x="5308551" y="561711"/>
                  </a:lnTo>
                  <a:cubicBezTo>
                    <a:pt x="5055179" y="221502"/>
                    <a:pt x="4692780" y="50906"/>
                    <a:pt x="4326668" y="31078"/>
                  </a:cubicBezTo>
                  <a:cubicBezTo>
                    <a:pt x="4326668" y="31078"/>
                    <a:pt x="4326668" y="31078"/>
                    <a:pt x="4326541" y="31071"/>
                  </a:cubicBezTo>
                  <a:close/>
                </a:path>
              </a:pathLst>
            </a:custGeom>
            <a:blipFill>
              <a:blip r:embed="rId3"/>
              <a:stretch>
                <a:fillRect l="-32219" t="-10475" r="-4974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95375"/>
            <a:ext cx="838307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0CCB50"/>
                </a:solidFill>
                <a:latin typeface="TT Fors Bold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54375"/>
            <a:ext cx="7916140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93739"/>
                </a:solidFill>
                <a:latin typeface="Inter 1"/>
              </a:rPr>
              <a:t>This project aims to provide valuable insights into the hiring process within our organization. 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93739"/>
                </a:solidFill>
                <a:latin typeface="Inter 1"/>
              </a:rPr>
              <a:t>By analyzing key metrics and trends related to candidate hiring, we seek to optimize our hiring strategies and make informed decisions.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1221" y="401221"/>
            <a:ext cx="17485557" cy="9484557"/>
            <a:chOff x="0" y="0"/>
            <a:chExt cx="4605250" cy="2497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5250" cy="2497990"/>
            </a:xfrm>
            <a:custGeom>
              <a:avLst/>
              <a:gdLst/>
              <a:ahLst/>
              <a:cxnLst/>
              <a:rect r="r" b="b" t="t" l="l"/>
              <a:pathLst>
                <a:path h="2497990" w="4605250">
                  <a:moveTo>
                    <a:pt x="9298" y="0"/>
                  </a:moveTo>
                  <a:lnTo>
                    <a:pt x="4595952" y="0"/>
                  </a:lnTo>
                  <a:cubicBezTo>
                    <a:pt x="4601087" y="0"/>
                    <a:pt x="4605250" y="4163"/>
                    <a:pt x="4605250" y="9298"/>
                  </a:cubicBezTo>
                  <a:lnTo>
                    <a:pt x="4605250" y="2488692"/>
                  </a:lnTo>
                  <a:cubicBezTo>
                    <a:pt x="4605250" y="2493827"/>
                    <a:pt x="4601087" y="2497990"/>
                    <a:pt x="4595952" y="2497990"/>
                  </a:cubicBezTo>
                  <a:lnTo>
                    <a:pt x="9298" y="2497990"/>
                  </a:lnTo>
                  <a:cubicBezTo>
                    <a:pt x="4163" y="2497990"/>
                    <a:pt x="0" y="2493827"/>
                    <a:pt x="0" y="2488692"/>
                  </a:cubicBezTo>
                  <a:lnTo>
                    <a:pt x="0" y="9298"/>
                  </a:lnTo>
                  <a:cubicBezTo>
                    <a:pt x="0" y="4163"/>
                    <a:pt x="4163" y="0"/>
                    <a:pt x="92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95375"/>
            <a:ext cx="976442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0CCB50"/>
                </a:solidFill>
                <a:latin typeface="TT Fors Bold"/>
              </a:rPr>
              <a:t>Areas of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635594"/>
            <a:ext cx="1561432" cy="1479102"/>
            <a:chOff x="0" y="0"/>
            <a:chExt cx="2081910" cy="19721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81910" cy="1972136"/>
            </a:xfrm>
            <a:custGeom>
              <a:avLst/>
              <a:gdLst/>
              <a:ahLst/>
              <a:cxnLst/>
              <a:rect r="r" b="b" t="t" l="l"/>
              <a:pathLst>
                <a:path h="1972136" w="2081910">
                  <a:moveTo>
                    <a:pt x="0" y="0"/>
                  </a:moveTo>
                  <a:lnTo>
                    <a:pt x="2081910" y="0"/>
                  </a:lnTo>
                  <a:lnTo>
                    <a:pt x="2081910" y="1972136"/>
                  </a:lnTo>
                  <a:lnTo>
                    <a:pt x="0" y="1972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88104" y="434334"/>
              <a:ext cx="1229554" cy="1032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28"/>
                </a:lnSpc>
                <a:spcBef>
                  <a:spcPct val="0"/>
                </a:spcBef>
              </a:pPr>
              <a:r>
                <a:rPr lang="en-US" sz="4662">
                  <a:solidFill>
                    <a:srgbClr val="FFFFFF"/>
                  </a:solidFill>
                  <a:latin typeface="TT Fors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80687" y="3635594"/>
            <a:ext cx="1561432" cy="1479102"/>
            <a:chOff x="0" y="0"/>
            <a:chExt cx="2081910" cy="19721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81910" cy="1972136"/>
            </a:xfrm>
            <a:custGeom>
              <a:avLst/>
              <a:gdLst/>
              <a:ahLst/>
              <a:cxnLst/>
              <a:rect r="r" b="b" t="t" l="l"/>
              <a:pathLst>
                <a:path h="1972136" w="2081910">
                  <a:moveTo>
                    <a:pt x="0" y="0"/>
                  </a:moveTo>
                  <a:lnTo>
                    <a:pt x="2081910" y="0"/>
                  </a:lnTo>
                  <a:lnTo>
                    <a:pt x="2081910" y="1972136"/>
                  </a:lnTo>
                  <a:lnTo>
                    <a:pt x="0" y="1972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88104" y="434334"/>
              <a:ext cx="1229554" cy="1032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28"/>
                </a:lnSpc>
                <a:spcBef>
                  <a:spcPct val="0"/>
                </a:spcBef>
              </a:pPr>
              <a:r>
                <a:rPr lang="en-US" sz="4662">
                  <a:solidFill>
                    <a:srgbClr val="FFFFFF"/>
                  </a:solidFill>
                  <a:latin typeface="TT Fors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35651" y="3635594"/>
            <a:ext cx="1561432" cy="1479102"/>
            <a:chOff x="0" y="0"/>
            <a:chExt cx="2081910" cy="19721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81910" cy="1972136"/>
            </a:xfrm>
            <a:custGeom>
              <a:avLst/>
              <a:gdLst/>
              <a:ahLst/>
              <a:cxnLst/>
              <a:rect r="r" b="b" t="t" l="l"/>
              <a:pathLst>
                <a:path h="1972136" w="2081910">
                  <a:moveTo>
                    <a:pt x="0" y="0"/>
                  </a:moveTo>
                  <a:lnTo>
                    <a:pt x="2081910" y="0"/>
                  </a:lnTo>
                  <a:lnTo>
                    <a:pt x="2081910" y="1972136"/>
                  </a:lnTo>
                  <a:lnTo>
                    <a:pt x="0" y="1972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88104" y="434334"/>
              <a:ext cx="1229554" cy="1032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28"/>
                </a:lnSpc>
                <a:spcBef>
                  <a:spcPct val="0"/>
                </a:spcBef>
              </a:pPr>
              <a:r>
                <a:rPr lang="en-US" sz="4662">
                  <a:solidFill>
                    <a:srgbClr val="FFFFFF"/>
                  </a:solidFill>
                  <a:latin typeface="TT Fors Bold"/>
                </a:rPr>
                <a:t>03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90614" y="3635594"/>
            <a:ext cx="1561432" cy="1479102"/>
            <a:chOff x="0" y="0"/>
            <a:chExt cx="2081910" cy="19721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81910" cy="1972136"/>
            </a:xfrm>
            <a:custGeom>
              <a:avLst/>
              <a:gdLst/>
              <a:ahLst/>
              <a:cxnLst/>
              <a:rect r="r" b="b" t="t" l="l"/>
              <a:pathLst>
                <a:path h="1972136" w="2081910">
                  <a:moveTo>
                    <a:pt x="0" y="0"/>
                  </a:moveTo>
                  <a:lnTo>
                    <a:pt x="2081910" y="0"/>
                  </a:lnTo>
                  <a:lnTo>
                    <a:pt x="2081910" y="1972136"/>
                  </a:lnTo>
                  <a:lnTo>
                    <a:pt x="0" y="1972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88104" y="434334"/>
              <a:ext cx="1229554" cy="1032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28"/>
                </a:lnSpc>
                <a:spcBef>
                  <a:spcPct val="0"/>
                </a:spcBef>
              </a:pPr>
              <a:r>
                <a:rPr lang="en-US" sz="4662">
                  <a:solidFill>
                    <a:srgbClr val="FFFFFF"/>
                  </a:solidFill>
                  <a:latin typeface="TT Fors Bold"/>
                </a:rPr>
                <a:t>04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5512058"/>
            <a:ext cx="3768686" cy="2517552"/>
            <a:chOff x="0" y="0"/>
            <a:chExt cx="5024915" cy="335673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5024915" cy="145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5"/>
                </a:lnSpc>
                <a:spcBef>
                  <a:spcPct val="0"/>
                </a:spcBef>
              </a:pPr>
              <a:r>
                <a:rPr lang="en-US" sz="3604">
                  <a:solidFill>
                    <a:srgbClr val="10CB50"/>
                  </a:solidFill>
                  <a:latin typeface="TT Fors Bold"/>
                </a:rPr>
                <a:t>Male vs. Female Hires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631653"/>
              <a:ext cx="5024915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93739"/>
                  </a:solidFill>
                  <a:latin typeface="Inter 1"/>
                </a:rPr>
                <a:t>To understand the ratio of male and female hires.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80687" y="5512058"/>
            <a:ext cx="3768686" cy="2517552"/>
            <a:chOff x="0" y="0"/>
            <a:chExt cx="5024915" cy="335673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5024915" cy="145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5"/>
                </a:lnSpc>
                <a:spcBef>
                  <a:spcPct val="0"/>
                </a:spcBef>
              </a:pPr>
              <a:r>
                <a:rPr lang="en-US" sz="3604">
                  <a:solidFill>
                    <a:srgbClr val="10CB50"/>
                  </a:solidFill>
                  <a:latin typeface="TT Fors Bold"/>
                </a:rPr>
                <a:t>Salary Distribution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631653"/>
              <a:ext cx="5024915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93739"/>
                  </a:solidFill>
                  <a:latin typeface="Inter 1"/>
                </a:rPr>
                <a:t>To understand the salary range offered and respective distribution.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335651" y="5512058"/>
            <a:ext cx="3768686" cy="3064751"/>
            <a:chOff x="0" y="0"/>
            <a:chExt cx="5024915" cy="408633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5024915" cy="2181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5"/>
                </a:lnSpc>
              </a:pPr>
              <a:r>
                <a:rPr lang="en-US" sz="3604">
                  <a:solidFill>
                    <a:srgbClr val="10CB50"/>
                  </a:solidFill>
                  <a:latin typeface="TT Fors Bold"/>
                </a:rPr>
                <a:t>Employee Distribution: </a:t>
              </a:r>
            </a:p>
            <a:p>
              <a:pPr marL="0" indent="0" lvl="0">
                <a:lnSpc>
                  <a:spcPts val="4325"/>
                </a:lnSpc>
                <a:spcBef>
                  <a:spcPct val="0"/>
                </a:spcBef>
              </a:pPr>
              <a:r>
                <a:rPr lang="en-US" sz="3604">
                  <a:solidFill>
                    <a:srgbClr val="10CB50"/>
                  </a:solidFill>
                  <a:latin typeface="TT Fors"/>
                </a:rPr>
                <a:t>By Department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361251"/>
              <a:ext cx="5024915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93739"/>
                  </a:solidFill>
                  <a:latin typeface="Inter 1"/>
                </a:rPr>
                <a:t>To understand employee count in different departments.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490614" y="5512058"/>
            <a:ext cx="3768686" cy="3064751"/>
            <a:chOff x="0" y="0"/>
            <a:chExt cx="5024915" cy="408633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9525"/>
              <a:ext cx="5024915" cy="2181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5"/>
                </a:lnSpc>
              </a:pPr>
              <a:r>
                <a:rPr lang="en-US" sz="3604">
                  <a:solidFill>
                    <a:srgbClr val="10CB50"/>
                  </a:solidFill>
                  <a:latin typeface="TT Fors Bold"/>
                </a:rPr>
                <a:t>Employee Distribution: </a:t>
              </a:r>
            </a:p>
            <a:p>
              <a:pPr marL="0" indent="0" lvl="0">
                <a:lnSpc>
                  <a:spcPts val="4325"/>
                </a:lnSpc>
                <a:spcBef>
                  <a:spcPct val="0"/>
                </a:spcBef>
              </a:pPr>
              <a:r>
                <a:rPr lang="en-US" sz="3604">
                  <a:solidFill>
                    <a:srgbClr val="10CB50"/>
                  </a:solidFill>
                  <a:latin typeface="TT Fors"/>
                </a:rPr>
                <a:t>By Post-Tier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2361251"/>
              <a:ext cx="5024915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93739"/>
                  </a:solidFill>
                  <a:latin typeface="Inter 1"/>
                </a:rPr>
                <a:t>To understand employee count in different post-tiers.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1221" y="401221"/>
            <a:ext cx="17485557" cy="9484557"/>
            <a:chOff x="0" y="0"/>
            <a:chExt cx="4605250" cy="2497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5250" cy="2497990"/>
            </a:xfrm>
            <a:custGeom>
              <a:avLst/>
              <a:gdLst/>
              <a:ahLst/>
              <a:cxnLst/>
              <a:rect r="r" b="b" t="t" l="l"/>
              <a:pathLst>
                <a:path h="2497990" w="4605250">
                  <a:moveTo>
                    <a:pt x="9298" y="0"/>
                  </a:moveTo>
                  <a:lnTo>
                    <a:pt x="4595952" y="0"/>
                  </a:lnTo>
                  <a:cubicBezTo>
                    <a:pt x="4601087" y="0"/>
                    <a:pt x="4605250" y="4163"/>
                    <a:pt x="4605250" y="9298"/>
                  </a:cubicBezTo>
                  <a:lnTo>
                    <a:pt x="4605250" y="2488692"/>
                  </a:lnTo>
                  <a:cubicBezTo>
                    <a:pt x="4605250" y="2493827"/>
                    <a:pt x="4601087" y="2497990"/>
                    <a:pt x="4595952" y="2497990"/>
                  </a:cubicBezTo>
                  <a:lnTo>
                    <a:pt x="9298" y="2497990"/>
                  </a:lnTo>
                  <a:cubicBezTo>
                    <a:pt x="4163" y="2497990"/>
                    <a:pt x="0" y="2493827"/>
                    <a:pt x="0" y="2488692"/>
                  </a:cubicBezTo>
                  <a:lnTo>
                    <a:pt x="0" y="9298"/>
                  </a:lnTo>
                  <a:cubicBezTo>
                    <a:pt x="0" y="4163"/>
                    <a:pt x="4163" y="0"/>
                    <a:pt x="92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867803"/>
            <a:ext cx="7779951" cy="432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93739"/>
                </a:solidFill>
                <a:latin typeface="Inter 1"/>
              </a:rPr>
              <a:t>The hiring distribution showed that the number of male candidates hired exceeded the number of female candidates hired: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93739"/>
                </a:solidFill>
                <a:latin typeface="Inter 1"/>
              </a:rPr>
              <a:t>Females-  1856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93739"/>
                </a:solidFill>
                <a:latin typeface="Inter 1"/>
              </a:rPr>
              <a:t>Males- 2563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95375"/>
            <a:ext cx="7779951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0CCB50"/>
                </a:solidFill>
                <a:latin typeface="TT Fors Bold"/>
              </a:rPr>
              <a:t>Male vs. Female Hires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04697" y="2141802"/>
            <a:ext cx="7454603" cy="6785752"/>
            <a:chOff x="0" y="0"/>
            <a:chExt cx="9939471" cy="904766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600381" y="8595722"/>
              <a:ext cx="1177480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Female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584734" y="8595722"/>
              <a:ext cx="789915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Male</a:t>
              </a:r>
            </a:p>
          </p:txBody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1229342" y="202161"/>
              <a:ext cx="8710129" cy="8269134"/>
              <a:chOff x="0" y="0"/>
              <a:chExt cx="10287000" cy="976616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-63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93739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3249039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93739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6504429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93739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9759818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93739">
                  <a:alpha val="60000"/>
                </a:srgbClr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1057290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3,000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753" y="2708753"/>
              <a:ext cx="1046537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2,000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6984" y="5465131"/>
              <a:ext cx="990307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1,000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45446" y="8221509"/>
              <a:ext cx="311844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0 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1229342" y="1401322"/>
              <a:ext cx="8710129" cy="7069973"/>
              <a:chOff x="0" y="1416255"/>
              <a:chExt cx="10287000" cy="834991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3717816"/>
                <a:ext cx="4629150" cy="6048353"/>
              </a:xfrm>
              <a:custGeom>
                <a:avLst/>
                <a:gdLst/>
                <a:ahLst/>
                <a:cxnLst/>
                <a:rect r="r" b="b" t="t" l="l"/>
                <a:pathLst>
                  <a:path h="6048353" w="4629150">
                    <a:moveTo>
                      <a:pt x="0" y="6048352"/>
                    </a:moveTo>
                    <a:lnTo>
                      <a:pt x="0" y="370331"/>
                    </a:lnTo>
                    <a:lnTo>
                      <a:pt x="0" y="370331"/>
                    </a:lnTo>
                    <a:cubicBezTo>
                      <a:pt x="0" y="165803"/>
                      <a:pt x="165803" y="0"/>
                      <a:pt x="370332" y="0"/>
                    </a:cubicBezTo>
                    <a:lnTo>
                      <a:pt x="4258818" y="0"/>
                    </a:lnTo>
                    <a:cubicBezTo>
                      <a:pt x="4463347" y="0"/>
                      <a:pt x="4629150" y="165803"/>
                      <a:pt x="4629150" y="370331"/>
                    </a:cubicBezTo>
                    <a:lnTo>
                      <a:pt x="4629150" y="6048352"/>
                    </a:lnTo>
                    <a:close/>
                  </a:path>
                </a:pathLst>
              </a:custGeom>
              <a:solidFill>
                <a:srgbClr val="1DF466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5657850" y="1416255"/>
                <a:ext cx="4629150" cy="8349913"/>
              </a:xfrm>
              <a:custGeom>
                <a:avLst/>
                <a:gdLst/>
                <a:ahLst/>
                <a:cxnLst/>
                <a:rect r="r" b="b" t="t" l="l"/>
                <a:pathLst>
                  <a:path h="8349913" w="4629150">
                    <a:moveTo>
                      <a:pt x="0" y="8349913"/>
                    </a:moveTo>
                    <a:lnTo>
                      <a:pt x="0" y="370332"/>
                    </a:lnTo>
                    <a:cubicBezTo>
                      <a:pt x="0" y="272114"/>
                      <a:pt x="39017" y="177919"/>
                      <a:pt x="108468" y="108468"/>
                    </a:cubicBezTo>
                    <a:cubicBezTo>
                      <a:pt x="177919" y="39017"/>
                      <a:pt x="272114" y="0"/>
                      <a:pt x="370332" y="0"/>
                    </a:cubicBezTo>
                    <a:lnTo>
                      <a:pt x="4258818" y="0"/>
                    </a:lnTo>
                    <a:cubicBezTo>
                      <a:pt x="4463347" y="0"/>
                      <a:pt x="4629150" y="165804"/>
                      <a:pt x="4629150" y="370332"/>
                    </a:cubicBezTo>
                    <a:lnTo>
                      <a:pt x="4629150" y="8349913"/>
                    </a:lnTo>
                    <a:close/>
                  </a:path>
                </a:pathLst>
              </a:custGeom>
              <a:solidFill>
                <a:srgbClr val="1DF466"/>
              </a:solidFill>
            </p:spPr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1221" y="401221"/>
            <a:ext cx="17485557" cy="9484557"/>
            <a:chOff x="0" y="0"/>
            <a:chExt cx="4605250" cy="2497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5250" cy="2497990"/>
            </a:xfrm>
            <a:custGeom>
              <a:avLst/>
              <a:gdLst/>
              <a:ahLst/>
              <a:cxnLst/>
              <a:rect r="r" b="b" t="t" l="l"/>
              <a:pathLst>
                <a:path h="2497990" w="4605250">
                  <a:moveTo>
                    <a:pt x="9298" y="0"/>
                  </a:moveTo>
                  <a:lnTo>
                    <a:pt x="4595952" y="0"/>
                  </a:lnTo>
                  <a:cubicBezTo>
                    <a:pt x="4601087" y="0"/>
                    <a:pt x="4605250" y="4163"/>
                    <a:pt x="4605250" y="9298"/>
                  </a:cubicBezTo>
                  <a:lnTo>
                    <a:pt x="4605250" y="2488692"/>
                  </a:lnTo>
                  <a:cubicBezTo>
                    <a:pt x="4605250" y="2493827"/>
                    <a:pt x="4601087" y="2497990"/>
                    <a:pt x="4595952" y="2497990"/>
                  </a:cubicBezTo>
                  <a:lnTo>
                    <a:pt x="9298" y="2497990"/>
                  </a:lnTo>
                  <a:cubicBezTo>
                    <a:pt x="4163" y="2497990"/>
                    <a:pt x="0" y="2493827"/>
                    <a:pt x="0" y="2488692"/>
                  </a:cubicBezTo>
                  <a:lnTo>
                    <a:pt x="0" y="9298"/>
                  </a:lnTo>
                  <a:cubicBezTo>
                    <a:pt x="0" y="4163"/>
                    <a:pt x="4163" y="0"/>
                    <a:pt x="92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622349" y="962025"/>
            <a:ext cx="6636951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93739"/>
                </a:solidFill>
                <a:latin typeface="Inter 1"/>
              </a:rPr>
              <a:t>The majority of salaries offered fell within the range of $40,100 to $50,099.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95375"/>
            <a:ext cx="8655050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7000">
                <a:solidFill>
                  <a:srgbClr val="0CCB50"/>
                </a:solidFill>
                <a:latin typeface="TT Fors Bold"/>
              </a:rPr>
              <a:t>Salary Distribution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2842" y="2649802"/>
            <a:ext cx="16872898" cy="7269025"/>
            <a:chOff x="0" y="0"/>
            <a:chExt cx="22497197" cy="9692033"/>
          </a:xfrm>
        </p:grpSpPr>
        <p:sp>
          <p:nvSpPr>
            <p:cNvPr name="TextBox 9" id="9"/>
            <p:cNvSpPr txBox="true"/>
            <p:nvPr/>
          </p:nvSpPr>
          <p:spPr>
            <a:xfrm rot="-2700000">
              <a:off x="-237170" y="7701735"/>
              <a:ext cx="2480639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$100 - $10,099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2700000">
              <a:off x="992405" y="7885412"/>
              <a:ext cx="3000155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$10,100 - $20,099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2700000">
              <a:off x="2608240" y="7909094"/>
              <a:ext cx="3067139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$20,100 - $30,099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2700000">
              <a:off x="4270350" y="7913609"/>
              <a:ext cx="3079909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$30,100 - $40,099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2700000">
              <a:off x="5951773" y="7910124"/>
              <a:ext cx="3070051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$40,100 - $50,099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-2700000">
              <a:off x="7630136" y="7907906"/>
              <a:ext cx="3063779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$50,100 - $60,099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2700000">
              <a:off x="9314045" y="7903392"/>
              <a:ext cx="3051009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$60,100 - $70,099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-2700000">
              <a:off x="10989158" y="7902520"/>
              <a:ext cx="3048545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$70,100 - $80,099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-2700000">
              <a:off x="12646679" y="7908936"/>
              <a:ext cx="3066691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$80,100 - $90,099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2700000">
              <a:off x="14187461" y="7963706"/>
              <a:ext cx="3221605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$90,100 - $100,099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-2700000">
              <a:off x="15682733" y="8037327"/>
              <a:ext cx="3429837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$190,100 - $200,099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-2700000">
              <a:off x="17298568" y="8061010"/>
              <a:ext cx="3496821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$290,100 - $300,099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-2700000">
              <a:off x="18960774" y="8065485"/>
              <a:ext cx="3509478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$390,100 - $400,099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1087069" y="202161"/>
              <a:ext cx="21410129" cy="6491134"/>
              <a:chOff x="0" y="0"/>
              <a:chExt cx="25286193" cy="766628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-6350"/>
                <a:ext cx="2528619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5286193">
                    <a:moveTo>
                      <a:pt x="0" y="0"/>
                    </a:moveTo>
                    <a:lnTo>
                      <a:pt x="25286193" y="0"/>
                    </a:lnTo>
                    <a:lnTo>
                      <a:pt x="2528619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93739">
                  <a:alpha val="2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1910220"/>
                <a:ext cx="2528619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5286193">
                    <a:moveTo>
                      <a:pt x="0" y="0"/>
                    </a:moveTo>
                    <a:lnTo>
                      <a:pt x="25286193" y="0"/>
                    </a:lnTo>
                    <a:lnTo>
                      <a:pt x="2528619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93739">
                  <a:alpha val="24706"/>
                </a:srgbClr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3826790"/>
                <a:ext cx="2528619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5286193">
                    <a:moveTo>
                      <a:pt x="0" y="0"/>
                    </a:moveTo>
                    <a:lnTo>
                      <a:pt x="25286193" y="0"/>
                    </a:lnTo>
                    <a:lnTo>
                      <a:pt x="2528619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93739">
                  <a:alpha val="24706"/>
                </a:srgbClr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5743361"/>
                <a:ext cx="2528619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5286193">
                    <a:moveTo>
                      <a:pt x="0" y="0"/>
                    </a:moveTo>
                    <a:lnTo>
                      <a:pt x="25286193" y="0"/>
                    </a:lnTo>
                    <a:lnTo>
                      <a:pt x="2528619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93739">
                  <a:alpha val="24706"/>
                </a:srgbClr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7659931"/>
                <a:ext cx="2528619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5286193">
                    <a:moveTo>
                      <a:pt x="0" y="0"/>
                    </a:moveTo>
                    <a:lnTo>
                      <a:pt x="25286193" y="0"/>
                    </a:lnTo>
                    <a:lnTo>
                      <a:pt x="2528619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93739">
                  <a:alpha val="60000"/>
                </a:srgbClr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175955" y="-47625"/>
              <a:ext cx="739062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800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73491" y="1575158"/>
              <a:ext cx="741526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600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67106" y="3197942"/>
              <a:ext cx="747911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400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79876" y="4820725"/>
              <a:ext cx="735141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200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603173" y="6443509"/>
              <a:ext cx="311844" cy="451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44"/>
                </a:lnSpc>
              </a:pPr>
              <a:r>
                <a:rPr lang="en-US" sz="2032">
                  <a:solidFill>
                    <a:srgbClr val="093739"/>
                  </a:solidFill>
                  <a:latin typeface="Inter 2"/>
                </a:rPr>
                <a:t>0 </a:t>
              </a:r>
            </a:p>
          </p:txBody>
        </p:sp>
        <p:grpSp>
          <p:nvGrpSpPr>
            <p:cNvPr name="Group 33" id="33"/>
            <p:cNvGrpSpPr>
              <a:grpSpLocks noChangeAspect="true"/>
            </p:cNvGrpSpPr>
            <p:nvPr/>
          </p:nvGrpSpPr>
          <p:grpSpPr>
            <a:xfrm rot="0">
              <a:off x="1087069" y="391518"/>
              <a:ext cx="21410129" cy="6301777"/>
              <a:chOff x="0" y="223638"/>
              <a:chExt cx="25286193" cy="744264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1086095"/>
                <a:ext cx="1575524" cy="6580186"/>
              </a:xfrm>
              <a:custGeom>
                <a:avLst/>
                <a:gdLst/>
                <a:ahLst/>
                <a:cxnLst/>
                <a:rect r="r" b="b" t="t" l="l"/>
                <a:pathLst>
                  <a:path h="6580186" w="1575524">
                    <a:moveTo>
                      <a:pt x="0" y="6580186"/>
                    </a:moveTo>
                    <a:lnTo>
                      <a:pt x="0" y="787762"/>
                    </a:lnTo>
                    <a:cubicBezTo>
                      <a:pt x="0" y="578835"/>
                      <a:pt x="82996" y="378464"/>
                      <a:pt x="230730" y="230730"/>
                    </a:cubicBezTo>
                    <a:cubicBezTo>
                      <a:pt x="378464" y="82996"/>
                      <a:pt x="578835" y="0"/>
                      <a:pt x="787762" y="0"/>
                    </a:cubicBezTo>
                    <a:lnTo>
                      <a:pt x="787762" y="0"/>
                    </a:lnTo>
                    <a:cubicBezTo>
                      <a:pt x="996690" y="0"/>
                      <a:pt x="1197060" y="82996"/>
                      <a:pt x="1344794" y="230730"/>
                    </a:cubicBezTo>
                    <a:cubicBezTo>
                      <a:pt x="1492528" y="378464"/>
                      <a:pt x="1575524" y="578835"/>
                      <a:pt x="1575524" y="787762"/>
                    </a:cubicBezTo>
                    <a:lnTo>
                      <a:pt x="1575524" y="6580186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1975889" y="683615"/>
                <a:ext cx="1575524" cy="6982666"/>
              </a:xfrm>
              <a:custGeom>
                <a:avLst/>
                <a:gdLst/>
                <a:ahLst/>
                <a:cxnLst/>
                <a:rect r="r" b="b" t="t" l="l"/>
                <a:pathLst>
                  <a:path h="6982666" w="1575524">
                    <a:moveTo>
                      <a:pt x="0" y="6982666"/>
                    </a:moveTo>
                    <a:lnTo>
                      <a:pt x="0" y="787763"/>
                    </a:lnTo>
                    <a:cubicBezTo>
                      <a:pt x="0" y="578835"/>
                      <a:pt x="82996" y="378465"/>
                      <a:pt x="230730" y="230731"/>
                    </a:cubicBezTo>
                    <a:cubicBezTo>
                      <a:pt x="378464" y="82996"/>
                      <a:pt x="578835" y="0"/>
                      <a:pt x="787762" y="0"/>
                    </a:cubicBezTo>
                    <a:lnTo>
                      <a:pt x="787762" y="0"/>
                    </a:lnTo>
                    <a:cubicBezTo>
                      <a:pt x="996690" y="0"/>
                      <a:pt x="1197060" y="82996"/>
                      <a:pt x="1344794" y="230731"/>
                    </a:cubicBezTo>
                    <a:cubicBezTo>
                      <a:pt x="1492528" y="378465"/>
                      <a:pt x="1575524" y="578835"/>
                      <a:pt x="1575524" y="787763"/>
                    </a:cubicBezTo>
                    <a:lnTo>
                      <a:pt x="1575524" y="6982666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3951778" y="846524"/>
                <a:ext cx="1575524" cy="6819757"/>
              </a:xfrm>
              <a:custGeom>
                <a:avLst/>
                <a:gdLst/>
                <a:ahLst/>
                <a:cxnLst/>
                <a:rect r="r" b="b" t="t" l="l"/>
                <a:pathLst>
                  <a:path h="6819757" w="1575524">
                    <a:moveTo>
                      <a:pt x="0" y="6819757"/>
                    </a:moveTo>
                    <a:lnTo>
                      <a:pt x="0" y="787762"/>
                    </a:lnTo>
                    <a:cubicBezTo>
                      <a:pt x="0" y="352693"/>
                      <a:pt x="352693" y="0"/>
                      <a:pt x="787762" y="0"/>
                    </a:cubicBezTo>
                    <a:lnTo>
                      <a:pt x="787762" y="0"/>
                    </a:lnTo>
                    <a:cubicBezTo>
                      <a:pt x="996690" y="0"/>
                      <a:pt x="1197060" y="82996"/>
                      <a:pt x="1344794" y="230730"/>
                    </a:cubicBezTo>
                    <a:cubicBezTo>
                      <a:pt x="1492528" y="378464"/>
                      <a:pt x="1575525" y="578834"/>
                      <a:pt x="1575525" y="787762"/>
                    </a:cubicBezTo>
                    <a:lnTo>
                      <a:pt x="1575525" y="6819757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5927667" y="827358"/>
                <a:ext cx="1575524" cy="6838923"/>
              </a:xfrm>
              <a:custGeom>
                <a:avLst/>
                <a:gdLst/>
                <a:ahLst/>
                <a:cxnLst/>
                <a:rect r="r" b="b" t="t" l="l"/>
                <a:pathLst>
                  <a:path h="6838923" w="1575524">
                    <a:moveTo>
                      <a:pt x="0" y="6838923"/>
                    </a:moveTo>
                    <a:lnTo>
                      <a:pt x="0" y="787762"/>
                    </a:lnTo>
                    <a:cubicBezTo>
                      <a:pt x="0" y="578835"/>
                      <a:pt x="82996" y="378464"/>
                      <a:pt x="230730" y="230730"/>
                    </a:cubicBezTo>
                    <a:cubicBezTo>
                      <a:pt x="378465" y="82996"/>
                      <a:pt x="578835" y="0"/>
                      <a:pt x="787763" y="0"/>
                    </a:cubicBezTo>
                    <a:lnTo>
                      <a:pt x="787763" y="0"/>
                    </a:lnTo>
                    <a:cubicBezTo>
                      <a:pt x="1222831" y="0"/>
                      <a:pt x="1575525" y="352693"/>
                      <a:pt x="1575525" y="787762"/>
                    </a:cubicBezTo>
                    <a:lnTo>
                      <a:pt x="1575525" y="6838923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7903556" y="223638"/>
                <a:ext cx="1575524" cy="7442642"/>
              </a:xfrm>
              <a:custGeom>
                <a:avLst/>
                <a:gdLst/>
                <a:ahLst/>
                <a:cxnLst/>
                <a:rect r="r" b="b" t="t" l="l"/>
                <a:pathLst>
                  <a:path h="7442642" w="1575524">
                    <a:moveTo>
                      <a:pt x="0" y="7442643"/>
                    </a:moveTo>
                    <a:lnTo>
                      <a:pt x="0" y="787763"/>
                    </a:lnTo>
                    <a:cubicBezTo>
                      <a:pt x="0" y="352694"/>
                      <a:pt x="352694" y="1"/>
                      <a:pt x="787762" y="0"/>
                    </a:cubicBezTo>
                    <a:lnTo>
                      <a:pt x="787762" y="0"/>
                    </a:lnTo>
                    <a:cubicBezTo>
                      <a:pt x="1222831" y="1"/>
                      <a:pt x="1575524" y="352694"/>
                      <a:pt x="1575524" y="787763"/>
                    </a:cubicBezTo>
                    <a:lnTo>
                      <a:pt x="1575524" y="7442643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9879445" y="434461"/>
                <a:ext cx="1575525" cy="7231820"/>
              </a:xfrm>
              <a:custGeom>
                <a:avLst/>
                <a:gdLst/>
                <a:ahLst/>
                <a:cxnLst/>
                <a:rect r="r" b="b" t="t" l="l"/>
                <a:pathLst>
                  <a:path h="7231820" w="1575525">
                    <a:moveTo>
                      <a:pt x="0" y="7231820"/>
                    </a:moveTo>
                    <a:lnTo>
                      <a:pt x="0" y="787762"/>
                    </a:lnTo>
                    <a:cubicBezTo>
                      <a:pt x="0" y="578835"/>
                      <a:pt x="82997" y="378464"/>
                      <a:pt x="230730" y="230730"/>
                    </a:cubicBezTo>
                    <a:cubicBezTo>
                      <a:pt x="378465" y="82996"/>
                      <a:pt x="578835" y="0"/>
                      <a:pt x="787763" y="0"/>
                    </a:cubicBezTo>
                    <a:lnTo>
                      <a:pt x="787763" y="0"/>
                    </a:lnTo>
                    <a:cubicBezTo>
                      <a:pt x="1222832" y="0"/>
                      <a:pt x="1575525" y="352693"/>
                      <a:pt x="1575525" y="787762"/>
                    </a:cubicBezTo>
                    <a:lnTo>
                      <a:pt x="1575525" y="7231820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11855335" y="971101"/>
                <a:ext cx="1575525" cy="6695180"/>
              </a:xfrm>
              <a:custGeom>
                <a:avLst/>
                <a:gdLst/>
                <a:ahLst/>
                <a:cxnLst/>
                <a:rect r="r" b="b" t="t" l="l"/>
                <a:pathLst>
                  <a:path h="6695180" w="1575525">
                    <a:moveTo>
                      <a:pt x="0" y="6695180"/>
                    </a:moveTo>
                    <a:lnTo>
                      <a:pt x="0" y="787762"/>
                    </a:lnTo>
                    <a:cubicBezTo>
                      <a:pt x="0" y="352693"/>
                      <a:pt x="352693" y="0"/>
                      <a:pt x="787761" y="0"/>
                    </a:cubicBezTo>
                    <a:lnTo>
                      <a:pt x="787761" y="0"/>
                    </a:lnTo>
                    <a:cubicBezTo>
                      <a:pt x="996689" y="0"/>
                      <a:pt x="1197059" y="82996"/>
                      <a:pt x="1344794" y="230730"/>
                    </a:cubicBezTo>
                    <a:cubicBezTo>
                      <a:pt x="1492528" y="378464"/>
                      <a:pt x="1575524" y="578834"/>
                      <a:pt x="1575524" y="787762"/>
                    </a:cubicBezTo>
                    <a:lnTo>
                      <a:pt x="1575524" y="6695180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13831224" y="635701"/>
                <a:ext cx="1575524" cy="7030580"/>
              </a:xfrm>
              <a:custGeom>
                <a:avLst/>
                <a:gdLst/>
                <a:ahLst/>
                <a:cxnLst/>
                <a:rect r="r" b="b" t="t" l="l"/>
                <a:pathLst>
                  <a:path h="7030580" w="1575524">
                    <a:moveTo>
                      <a:pt x="0" y="7030580"/>
                    </a:moveTo>
                    <a:lnTo>
                      <a:pt x="0" y="787762"/>
                    </a:lnTo>
                    <a:cubicBezTo>
                      <a:pt x="0" y="352694"/>
                      <a:pt x="352693" y="1"/>
                      <a:pt x="787761" y="0"/>
                    </a:cubicBezTo>
                    <a:lnTo>
                      <a:pt x="787761" y="0"/>
                    </a:lnTo>
                    <a:cubicBezTo>
                      <a:pt x="996690" y="0"/>
                      <a:pt x="1197059" y="82996"/>
                      <a:pt x="1344794" y="230730"/>
                    </a:cubicBezTo>
                    <a:cubicBezTo>
                      <a:pt x="1492527" y="378464"/>
                      <a:pt x="1575524" y="578835"/>
                      <a:pt x="1575524" y="787762"/>
                    </a:cubicBezTo>
                    <a:lnTo>
                      <a:pt x="1575524" y="7030580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15807113" y="798609"/>
                <a:ext cx="1575524" cy="6867672"/>
              </a:xfrm>
              <a:custGeom>
                <a:avLst/>
                <a:gdLst/>
                <a:ahLst/>
                <a:cxnLst/>
                <a:rect r="r" b="b" t="t" l="l"/>
                <a:pathLst>
                  <a:path h="6867672" w="1575524">
                    <a:moveTo>
                      <a:pt x="0" y="6867672"/>
                    </a:moveTo>
                    <a:lnTo>
                      <a:pt x="0" y="787763"/>
                    </a:lnTo>
                    <a:cubicBezTo>
                      <a:pt x="0" y="578835"/>
                      <a:pt x="82996" y="378465"/>
                      <a:pt x="230730" y="230730"/>
                    </a:cubicBezTo>
                    <a:cubicBezTo>
                      <a:pt x="378465" y="82996"/>
                      <a:pt x="578834" y="0"/>
                      <a:pt x="787762" y="1"/>
                    </a:cubicBezTo>
                    <a:lnTo>
                      <a:pt x="787762" y="1"/>
                    </a:lnTo>
                    <a:cubicBezTo>
                      <a:pt x="1222830" y="1"/>
                      <a:pt x="1575524" y="352694"/>
                      <a:pt x="1575524" y="787763"/>
                    </a:cubicBezTo>
                    <a:lnTo>
                      <a:pt x="1575524" y="6867672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17783001" y="1440660"/>
                <a:ext cx="1575524" cy="6225620"/>
              </a:xfrm>
              <a:custGeom>
                <a:avLst/>
                <a:gdLst/>
                <a:ahLst/>
                <a:cxnLst/>
                <a:rect r="r" b="b" t="t" l="l"/>
                <a:pathLst>
                  <a:path h="6225620" w="1575524">
                    <a:moveTo>
                      <a:pt x="0" y="6225621"/>
                    </a:moveTo>
                    <a:lnTo>
                      <a:pt x="0" y="787763"/>
                    </a:lnTo>
                    <a:cubicBezTo>
                      <a:pt x="0" y="578835"/>
                      <a:pt x="82997" y="378465"/>
                      <a:pt x="230730" y="230731"/>
                    </a:cubicBezTo>
                    <a:cubicBezTo>
                      <a:pt x="378466" y="82997"/>
                      <a:pt x="578835" y="0"/>
                      <a:pt x="787763" y="1"/>
                    </a:cubicBezTo>
                    <a:lnTo>
                      <a:pt x="787763" y="1"/>
                    </a:lnTo>
                    <a:cubicBezTo>
                      <a:pt x="1222831" y="1"/>
                      <a:pt x="1575524" y="352694"/>
                      <a:pt x="1575524" y="787763"/>
                    </a:cubicBezTo>
                    <a:lnTo>
                      <a:pt x="1575524" y="6225621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19758890" y="7650349"/>
                <a:ext cx="1575526" cy="15932"/>
              </a:xfrm>
              <a:custGeom>
                <a:avLst/>
                <a:gdLst/>
                <a:ahLst/>
                <a:cxnLst/>
                <a:rect r="r" b="b" t="t" l="l"/>
                <a:pathLst>
                  <a:path h="15932" w="1575526">
                    <a:moveTo>
                      <a:pt x="0" y="15932"/>
                    </a:moveTo>
                    <a:lnTo>
                      <a:pt x="0" y="15932"/>
                    </a:lnTo>
                    <a:cubicBezTo>
                      <a:pt x="0" y="11706"/>
                      <a:pt x="1679" y="7653"/>
                      <a:pt x="4668" y="4666"/>
                    </a:cubicBezTo>
                    <a:cubicBezTo>
                      <a:pt x="7655" y="1678"/>
                      <a:pt x="11708" y="0"/>
                      <a:pt x="15934" y="0"/>
                    </a:cubicBezTo>
                    <a:lnTo>
                      <a:pt x="1559592" y="0"/>
                    </a:lnTo>
                    <a:cubicBezTo>
                      <a:pt x="1563818" y="0"/>
                      <a:pt x="1567870" y="1678"/>
                      <a:pt x="1570858" y="4666"/>
                    </a:cubicBezTo>
                    <a:cubicBezTo>
                      <a:pt x="1573847" y="7653"/>
                      <a:pt x="1575526" y="11706"/>
                      <a:pt x="1575526" y="15932"/>
                    </a:cubicBezTo>
                    <a:lnTo>
                      <a:pt x="1575526" y="15932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21734780" y="7650349"/>
                <a:ext cx="1575524" cy="15932"/>
              </a:xfrm>
              <a:custGeom>
                <a:avLst/>
                <a:gdLst/>
                <a:ahLst/>
                <a:cxnLst/>
                <a:rect r="r" b="b" t="t" l="l"/>
                <a:pathLst>
                  <a:path h="15932" w="1575524">
                    <a:moveTo>
                      <a:pt x="0" y="15932"/>
                    </a:moveTo>
                    <a:lnTo>
                      <a:pt x="0" y="15932"/>
                    </a:lnTo>
                    <a:cubicBezTo>
                      <a:pt x="0" y="7132"/>
                      <a:pt x="7133" y="0"/>
                      <a:pt x="15933" y="0"/>
                    </a:cubicBezTo>
                    <a:lnTo>
                      <a:pt x="1559592" y="0"/>
                    </a:lnTo>
                    <a:cubicBezTo>
                      <a:pt x="1568391" y="0"/>
                      <a:pt x="1575524" y="7132"/>
                      <a:pt x="1575524" y="15932"/>
                    </a:cubicBezTo>
                    <a:lnTo>
                      <a:pt x="1575524" y="15932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23710669" y="7650349"/>
                <a:ext cx="1575524" cy="15932"/>
              </a:xfrm>
              <a:custGeom>
                <a:avLst/>
                <a:gdLst/>
                <a:ahLst/>
                <a:cxnLst/>
                <a:rect r="r" b="b" t="t" l="l"/>
                <a:pathLst>
                  <a:path h="15932" w="1575524">
                    <a:moveTo>
                      <a:pt x="0" y="15932"/>
                    </a:moveTo>
                    <a:lnTo>
                      <a:pt x="0" y="15932"/>
                    </a:lnTo>
                    <a:cubicBezTo>
                      <a:pt x="0" y="7132"/>
                      <a:pt x="7133" y="0"/>
                      <a:pt x="15932" y="0"/>
                    </a:cubicBezTo>
                    <a:lnTo>
                      <a:pt x="1559592" y="0"/>
                    </a:lnTo>
                    <a:cubicBezTo>
                      <a:pt x="1568391" y="0"/>
                      <a:pt x="1575524" y="7132"/>
                      <a:pt x="1575524" y="15932"/>
                    </a:cubicBezTo>
                    <a:lnTo>
                      <a:pt x="1575524" y="15932"/>
                    </a:lnTo>
                    <a:close/>
                  </a:path>
                </a:pathLst>
              </a:custGeom>
              <a:solidFill>
                <a:srgbClr val="FFA700"/>
              </a:solidFill>
            </p:spPr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1221" y="401221"/>
            <a:ext cx="17485557" cy="9484557"/>
            <a:chOff x="0" y="0"/>
            <a:chExt cx="4605250" cy="2497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5250" cy="2497990"/>
            </a:xfrm>
            <a:custGeom>
              <a:avLst/>
              <a:gdLst/>
              <a:ahLst/>
              <a:cxnLst/>
              <a:rect r="r" b="b" t="t" l="l"/>
              <a:pathLst>
                <a:path h="2497990" w="4605250">
                  <a:moveTo>
                    <a:pt x="9298" y="0"/>
                  </a:moveTo>
                  <a:lnTo>
                    <a:pt x="4595952" y="0"/>
                  </a:lnTo>
                  <a:cubicBezTo>
                    <a:pt x="4601087" y="0"/>
                    <a:pt x="4605250" y="4163"/>
                    <a:pt x="4605250" y="9298"/>
                  </a:cubicBezTo>
                  <a:lnTo>
                    <a:pt x="4605250" y="2488692"/>
                  </a:lnTo>
                  <a:cubicBezTo>
                    <a:pt x="4605250" y="2493827"/>
                    <a:pt x="4601087" y="2497990"/>
                    <a:pt x="4595952" y="2497990"/>
                  </a:cubicBezTo>
                  <a:lnTo>
                    <a:pt x="9298" y="2497990"/>
                  </a:lnTo>
                  <a:cubicBezTo>
                    <a:pt x="4163" y="2497990"/>
                    <a:pt x="0" y="2493827"/>
                    <a:pt x="0" y="2488692"/>
                  </a:cubicBezTo>
                  <a:lnTo>
                    <a:pt x="0" y="9298"/>
                  </a:lnTo>
                  <a:cubicBezTo>
                    <a:pt x="0" y="4163"/>
                    <a:pt x="4163" y="0"/>
                    <a:pt x="92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95375"/>
            <a:ext cx="5986176" cy="302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0CCB50"/>
                </a:solidFill>
                <a:latin typeface="TT Fors Bold"/>
              </a:rPr>
              <a:t>Employee</a:t>
            </a:r>
          </a:p>
          <a:p>
            <a:pPr>
              <a:lnSpc>
                <a:spcPts val="8250"/>
              </a:lnSpc>
            </a:pPr>
            <a:r>
              <a:rPr lang="en-US" sz="7500">
                <a:solidFill>
                  <a:srgbClr val="0CCB50"/>
                </a:solidFill>
                <a:latin typeface="TT Fors Bold"/>
              </a:rPr>
              <a:t>Distribution</a:t>
            </a:r>
          </a:p>
          <a:p>
            <a:pPr algn="l" marL="0" indent="0" lvl="0">
              <a:lnSpc>
                <a:spcPts val="7150"/>
              </a:lnSpc>
              <a:spcBef>
                <a:spcPct val="0"/>
              </a:spcBef>
            </a:pPr>
            <a:r>
              <a:rPr lang="en-US" sz="6500">
                <a:solidFill>
                  <a:srgbClr val="FB5718"/>
                </a:solidFill>
                <a:latin typeface="TT Fors"/>
              </a:rPr>
              <a:t>By Dept.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899899"/>
            <a:ext cx="4092586" cy="1697207"/>
            <a:chOff x="0" y="0"/>
            <a:chExt cx="5456781" cy="22629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5456781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93739"/>
                  </a:solidFill>
                  <a:latin typeface="TT Fors Bold"/>
                </a:rPr>
                <a:t>1843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31584"/>
              <a:ext cx="5456781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93739"/>
                  </a:solidFill>
                  <a:latin typeface="Inter 1"/>
                </a:rPr>
                <a:t>Operations Dept. showed highest employee count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87465" y="845094"/>
            <a:ext cx="10771835" cy="8596812"/>
            <a:chOff x="0" y="0"/>
            <a:chExt cx="14362447" cy="1146241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3489826"/>
              <a:ext cx="2183767" cy="1033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Operations </a:t>
              </a:r>
            </a:p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39.2%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575534" y="10428625"/>
              <a:ext cx="1479121" cy="1033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Service </a:t>
              </a:r>
            </a:p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28.4%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868443" y="5992467"/>
              <a:ext cx="1132973" cy="1033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Sales </a:t>
              </a:r>
            </a:p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10.3%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169331" y="3439734"/>
              <a:ext cx="2193116" cy="1033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Production </a:t>
              </a:r>
            </a:p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5.2%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352703" y="1970582"/>
              <a:ext cx="1833579" cy="1033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Purchase </a:t>
              </a:r>
            </a:p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4.9%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245955" y="919062"/>
              <a:ext cx="1956849" cy="1033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Marketing </a:t>
              </a:r>
            </a:p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4.3%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289207" y="291150"/>
              <a:ext cx="1552991" cy="1033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Finance </a:t>
              </a:r>
            </a:p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3.7%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001213" y="-47625"/>
              <a:ext cx="864850" cy="1033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HR </a:t>
              </a:r>
            </a:p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1.5%</a:t>
              </a:r>
            </a:p>
          </p:txBody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2697925" y="1301597"/>
              <a:ext cx="8975143" cy="8975143"/>
              <a:chOff x="0" y="0"/>
              <a:chExt cx="2540000" cy="254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270000" y="0"/>
                <a:ext cx="181795" cy="641539"/>
              </a:xfrm>
              <a:custGeom>
                <a:avLst/>
                <a:gdLst/>
                <a:ahLst/>
                <a:cxnLst/>
                <a:rect r="r" b="b" t="t" l="l"/>
                <a:pathLst>
                  <a:path h="641539" w="181795">
                    <a:moveTo>
                      <a:pt x="0" y="0"/>
                    </a:moveTo>
                    <a:cubicBezTo>
                      <a:pt x="60833" y="0"/>
                      <a:pt x="121588" y="4371"/>
                      <a:pt x="181795" y="13079"/>
                    </a:cubicBezTo>
                    <a:lnTo>
                      <a:pt x="90898" y="641539"/>
                    </a:lnTo>
                    <a:cubicBezTo>
                      <a:pt x="60794" y="637185"/>
                      <a:pt x="30417" y="635000"/>
                      <a:pt x="0" y="635000"/>
                    </a:cubicBez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1329374" y="5564"/>
                <a:ext cx="309622" cy="656830"/>
              </a:xfrm>
              <a:custGeom>
                <a:avLst/>
                <a:gdLst/>
                <a:ahLst/>
                <a:cxnLst/>
                <a:rect r="r" b="b" t="t" l="l"/>
                <a:pathLst>
                  <a:path h="656830" w="309622">
                    <a:moveTo>
                      <a:pt x="59374" y="0"/>
                    </a:moveTo>
                    <a:cubicBezTo>
                      <a:pt x="144230" y="7969"/>
                      <a:pt x="228069" y="24460"/>
                      <a:pt x="309622" y="49223"/>
                    </a:cubicBezTo>
                    <a:lnTo>
                      <a:pt x="125124" y="656830"/>
                    </a:lnTo>
                    <a:cubicBezTo>
                      <a:pt x="84347" y="644448"/>
                      <a:pt x="42428" y="636202"/>
                      <a:pt x="0" y="632218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1423900" y="37864"/>
                <a:ext cx="488385" cy="684329"/>
              </a:xfrm>
              <a:custGeom>
                <a:avLst/>
                <a:gdLst/>
                <a:ahLst/>
                <a:cxnLst/>
                <a:rect r="r" b="b" t="t" l="l"/>
                <a:pathLst>
                  <a:path h="684329" w="488385">
                    <a:moveTo>
                      <a:pt x="153899" y="0"/>
                    </a:moveTo>
                    <a:cubicBezTo>
                      <a:pt x="271331" y="29335"/>
                      <a:pt x="383965" y="75308"/>
                      <a:pt x="488385" y="136522"/>
                    </a:cubicBezTo>
                    <a:lnTo>
                      <a:pt x="167242" y="684329"/>
                    </a:lnTo>
                    <a:cubicBezTo>
                      <a:pt x="115033" y="653722"/>
                      <a:pt x="58715" y="630736"/>
                      <a:pt x="0" y="616068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1563362" y="143654"/>
                <a:ext cx="618079" cy="684142"/>
              </a:xfrm>
              <a:custGeom>
                <a:avLst/>
                <a:gdLst/>
                <a:ahLst/>
                <a:cxnLst/>
                <a:rect r="r" b="b" t="t" l="l"/>
                <a:pathLst>
                  <a:path h="684142" w="618079">
                    <a:moveTo>
                      <a:pt x="293362" y="0"/>
                    </a:moveTo>
                    <a:cubicBezTo>
                      <a:pt x="413844" y="62761"/>
                      <a:pt x="523476" y="144445"/>
                      <a:pt x="618079" y="241939"/>
                    </a:cubicBezTo>
                    <a:lnTo>
                      <a:pt x="162358" y="684143"/>
                    </a:lnTo>
                    <a:cubicBezTo>
                      <a:pt x="115057" y="635395"/>
                      <a:pt x="60241" y="594553"/>
                      <a:pt x="0" y="563173"/>
                    </a:cubicBezTo>
                    <a:close/>
                  </a:path>
                </a:pathLst>
              </a:custGeom>
              <a:solidFill>
                <a:srgbClr val="159E64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1703050" y="341145"/>
                <a:ext cx="703425" cy="645427"/>
              </a:xfrm>
              <a:custGeom>
                <a:avLst/>
                <a:gdLst/>
                <a:ahLst/>
                <a:cxnLst/>
                <a:rect r="r" b="b" t="t" l="l"/>
                <a:pathLst>
                  <a:path h="645427" w="703425">
                    <a:moveTo>
                      <a:pt x="433050" y="0"/>
                    </a:moveTo>
                    <a:cubicBezTo>
                      <a:pt x="544088" y="103536"/>
                      <a:pt x="635662" y="226143"/>
                      <a:pt x="703425" y="362000"/>
                    </a:cubicBezTo>
                    <a:lnTo>
                      <a:pt x="135187" y="645427"/>
                    </a:lnTo>
                    <a:cubicBezTo>
                      <a:pt x="101306" y="577499"/>
                      <a:pt x="55519" y="516196"/>
                      <a:pt x="0" y="464428"/>
                    </a:cubicBezTo>
                    <a:close/>
                  </a:path>
                </a:pathLst>
              </a:custGeom>
              <a:solidFill>
                <a:srgbClr val="098464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1823362" y="647053"/>
                <a:ext cx="705321" cy="538363"/>
              </a:xfrm>
              <a:custGeom>
                <a:avLst/>
                <a:gdLst/>
                <a:ahLst/>
                <a:cxnLst/>
                <a:rect r="r" b="b" t="t" l="l"/>
                <a:pathLst>
                  <a:path h="538363" w="705321">
                    <a:moveTo>
                      <a:pt x="553362" y="0"/>
                    </a:moveTo>
                    <a:cubicBezTo>
                      <a:pt x="632313" y="140264"/>
                      <a:pt x="683881" y="294257"/>
                      <a:pt x="705321" y="453780"/>
                    </a:cubicBezTo>
                    <a:lnTo>
                      <a:pt x="75979" y="538363"/>
                    </a:lnTo>
                    <a:cubicBezTo>
                      <a:pt x="65260" y="458602"/>
                      <a:pt x="39475" y="381605"/>
                      <a:pt x="0" y="311474"/>
                    </a:cubicBezTo>
                    <a:close/>
                  </a:path>
                </a:pathLst>
              </a:custGeom>
              <a:solidFill>
                <a:srgbClr val="13645B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1822578" y="1038136"/>
                <a:ext cx="750641" cy="857588"/>
              </a:xfrm>
              <a:custGeom>
                <a:avLst/>
                <a:gdLst/>
                <a:ahLst/>
                <a:cxnLst/>
                <a:rect r="r" b="b" t="t" l="l"/>
                <a:pathLst>
                  <a:path h="857588" w="750641">
                    <a:moveTo>
                      <a:pt x="696077" y="0"/>
                    </a:moveTo>
                    <a:cubicBezTo>
                      <a:pt x="750641" y="293843"/>
                      <a:pt x="699828" y="597515"/>
                      <a:pt x="552578" y="857589"/>
                    </a:cubicBezTo>
                    <a:lnTo>
                      <a:pt x="0" y="544726"/>
                    </a:lnTo>
                    <a:cubicBezTo>
                      <a:pt x="73625" y="414690"/>
                      <a:pt x="99031" y="262853"/>
                      <a:pt x="71749" y="115932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426670" y="1554854"/>
                <a:ext cx="1978378" cy="1036782"/>
              </a:xfrm>
              <a:custGeom>
                <a:avLst/>
                <a:gdLst/>
                <a:ahLst/>
                <a:cxnLst/>
                <a:rect r="r" b="b" t="t" l="l"/>
                <a:pathLst>
                  <a:path h="1036782" w="1978378">
                    <a:moveTo>
                      <a:pt x="1978378" y="284854"/>
                    </a:moveTo>
                    <a:cubicBezTo>
                      <a:pt x="1801339" y="637574"/>
                      <a:pt x="1470385" y="887944"/>
                      <a:pt x="1082808" y="962363"/>
                    </a:cubicBezTo>
                    <a:cubicBezTo>
                      <a:pt x="695231" y="1036782"/>
                      <a:pt x="295084" y="926789"/>
                      <a:pt x="0" y="664722"/>
                    </a:cubicBezTo>
                    <a:lnTo>
                      <a:pt x="421665" y="189934"/>
                    </a:lnTo>
                    <a:cubicBezTo>
                      <a:pt x="569207" y="320968"/>
                      <a:pt x="769281" y="375964"/>
                      <a:pt x="963069" y="338754"/>
                    </a:cubicBezTo>
                    <a:cubicBezTo>
                      <a:pt x="1156857" y="301545"/>
                      <a:pt x="1322334" y="176360"/>
                      <a:pt x="1410854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-106877" y="0"/>
                <a:ext cx="1376814" cy="2260538"/>
              </a:xfrm>
              <a:custGeom>
                <a:avLst/>
                <a:gdLst/>
                <a:ahLst/>
                <a:cxnLst/>
                <a:rect r="r" b="b" t="t" l="l"/>
                <a:pathLst>
                  <a:path h="2260538" w="1376814">
                    <a:moveTo>
                      <a:pt x="582060" y="2260538"/>
                    </a:moveTo>
                    <a:cubicBezTo>
                      <a:pt x="161675" y="1923217"/>
                      <a:pt x="0" y="1357285"/>
                      <a:pt x="178757" y="848802"/>
                    </a:cubicBezTo>
                    <a:cubicBezTo>
                      <a:pt x="357513" y="340319"/>
                      <a:pt x="837761" y="54"/>
                      <a:pt x="1376750" y="0"/>
                    </a:cubicBezTo>
                    <a:lnTo>
                      <a:pt x="1376814" y="635000"/>
                    </a:lnTo>
                    <a:cubicBezTo>
                      <a:pt x="1107319" y="635027"/>
                      <a:pt x="867195" y="805159"/>
                      <a:pt x="777817" y="1059401"/>
                    </a:cubicBezTo>
                    <a:cubicBezTo>
                      <a:pt x="688438" y="1313643"/>
                      <a:pt x="769276" y="1596609"/>
                      <a:pt x="979469" y="1765269"/>
                    </a:cubicBezTo>
                    <a:close/>
                  </a:path>
                </a:pathLst>
              </a:custGeom>
              <a:solidFill>
                <a:srgbClr val="F79150"/>
              </a:solidFill>
            </p:spPr>
          </p:sp>
        </p:grpSp>
      </p:grpSp>
      <p:grpSp>
        <p:nvGrpSpPr>
          <p:cNvPr name="Group 29" id="29"/>
          <p:cNvGrpSpPr/>
          <p:nvPr/>
        </p:nvGrpSpPr>
        <p:grpSpPr>
          <a:xfrm rot="0">
            <a:off x="1028700" y="6911431"/>
            <a:ext cx="4092586" cy="2135357"/>
            <a:chOff x="0" y="0"/>
            <a:chExt cx="5456781" cy="2847143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0"/>
              <a:ext cx="5456781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93739"/>
                  </a:solidFill>
                  <a:latin typeface="TT Fors Bold"/>
                </a:rPr>
                <a:t>1332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131584"/>
              <a:ext cx="5456781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93739"/>
                  </a:solidFill>
                  <a:latin typeface="Inter 1"/>
                </a:rPr>
                <a:t>Service Dept. showed second highest employee count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1221" y="401221"/>
            <a:ext cx="17485557" cy="9484557"/>
            <a:chOff x="0" y="0"/>
            <a:chExt cx="4605250" cy="2497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5250" cy="2497990"/>
            </a:xfrm>
            <a:custGeom>
              <a:avLst/>
              <a:gdLst/>
              <a:ahLst/>
              <a:cxnLst/>
              <a:rect r="r" b="b" t="t" l="l"/>
              <a:pathLst>
                <a:path h="2497990" w="4605250">
                  <a:moveTo>
                    <a:pt x="9298" y="0"/>
                  </a:moveTo>
                  <a:lnTo>
                    <a:pt x="4595952" y="0"/>
                  </a:lnTo>
                  <a:cubicBezTo>
                    <a:pt x="4601087" y="0"/>
                    <a:pt x="4605250" y="4163"/>
                    <a:pt x="4605250" y="9298"/>
                  </a:cubicBezTo>
                  <a:lnTo>
                    <a:pt x="4605250" y="2488692"/>
                  </a:lnTo>
                  <a:cubicBezTo>
                    <a:pt x="4605250" y="2493827"/>
                    <a:pt x="4601087" y="2497990"/>
                    <a:pt x="4595952" y="2497990"/>
                  </a:cubicBezTo>
                  <a:lnTo>
                    <a:pt x="9298" y="2497990"/>
                  </a:lnTo>
                  <a:cubicBezTo>
                    <a:pt x="4163" y="2497990"/>
                    <a:pt x="0" y="2493827"/>
                    <a:pt x="0" y="2488692"/>
                  </a:cubicBezTo>
                  <a:lnTo>
                    <a:pt x="0" y="9298"/>
                  </a:lnTo>
                  <a:cubicBezTo>
                    <a:pt x="0" y="4163"/>
                    <a:pt x="4163" y="0"/>
                    <a:pt x="92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14876" y="1650927"/>
            <a:ext cx="10243897" cy="7387866"/>
            <a:chOff x="0" y="0"/>
            <a:chExt cx="13658530" cy="98504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498894" y="9348557"/>
              <a:ext cx="719073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n10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487588" y="9348557"/>
              <a:ext cx="489847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n6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361785" y="9348557"/>
              <a:ext cx="489616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n9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177983" y="9348557"/>
              <a:ext cx="605384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m6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185664" y="9348557"/>
              <a:ext cx="338184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i4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073827" y="9348557"/>
              <a:ext cx="310021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i1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682498" y="9348557"/>
              <a:ext cx="840843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c-10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752218" y="9348557"/>
              <a:ext cx="449565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c8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601888" y="9348557"/>
              <a:ext cx="498388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b9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548684" y="9348557"/>
              <a:ext cx="352958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i6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432865" y="9348557"/>
              <a:ext cx="332759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i5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325933" y="9348557"/>
              <a:ext cx="294785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i7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125222" y="9348557"/>
              <a:ext cx="444371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c5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989262" y="9348557"/>
              <a:ext cx="464454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c9</a:t>
              </a:r>
            </a:p>
          </p:txBody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1421390" y="227153"/>
              <a:ext cx="12237140" cy="8975143"/>
              <a:chOff x="0" y="0"/>
              <a:chExt cx="14025788" cy="10287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-6350"/>
                <a:ext cx="1402578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025789">
                    <a:moveTo>
                      <a:pt x="0" y="0"/>
                    </a:moveTo>
                    <a:lnTo>
                      <a:pt x="14025789" y="0"/>
                    </a:lnTo>
                    <a:lnTo>
                      <a:pt x="140257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2565400"/>
                <a:ext cx="1402578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025789">
                    <a:moveTo>
                      <a:pt x="0" y="0"/>
                    </a:moveTo>
                    <a:lnTo>
                      <a:pt x="14025789" y="0"/>
                    </a:lnTo>
                    <a:lnTo>
                      <a:pt x="140257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5137150"/>
                <a:ext cx="1402578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025789">
                    <a:moveTo>
                      <a:pt x="0" y="0"/>
                    </a:moveTo>
                    <a:lnTo>
                      <a:pt x="14025789" y="0"/>
                    </a:lnTo>
                    <a:lnTo>
                      <a:pt x="140257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7708900"/>
                <a:ext cx="1402578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025789">
                    <a:moveTo>
                      <a:pt x="0" y="0"/>
                    </a:moveTo>
                    <a:lnTo>
                      <a:pt x="14025789" y="0"/>
                    </a:lnTo>
                    <a:lnTo>
                      <a:pt x="140257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10280650"/>
                <a:ext cx="1402578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025789">
                    <a:moveTo>
                      <a:pt x="0" y="0"/>
                    </a:moveTo>
                    <a:lnTo>
                      <a:pt x="14025789" y="0"/>
                    </a:lnTo>
                    <a:lnTo>
                      <a:pt x="140257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1227503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2,000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49631" y="2196161"/>
              <a:ext cx="1177872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1,500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6464" y="4439947"/>
              <a:ext cx="1221040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1,000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58729" y="6683732"/>
              <a:ext cx="868774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500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860118" y="8927518"/>
              <a:ext cx="367385" cy="50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06"/>
                </a:lnSpc>
              </a:pPr>
              <a:r>
                <a:rPr lang="en-US" sz="2290">
                  <a:solidFill>
                    <a:srgbClr val="000000"/>
                  </a:solidFill>
                  <a:latin typeface="Canva Sans"/>
                </a:rPr>
                <a:t>0 </a:t>
              </a:r>
            </a:p>
          </p:txBody>
        </p:sp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1714385" y="1016522"/>
              <a:ext cx="11651149" cy="8325332"/>
              <a:chOff x="335821" y="904748"/>
              <a:chExt cx="13354146" cy="954220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335821" y="10117493"/>
                <a:ext cx="1225972" cy="328727"/>
              </a:xfrm>
              <a:custGeom>
                <a:avLst/>
                <a:gdLst/>
                <a:ahLst/>
                <a:cxnLst/>
                <a:rect r="r" b="b" t="t" l="l"/>
                <a:pathLst>
                  <a:path h="328727" w="1225972">
                    <a:moveTo>
                      <a:pt x="330200" y="164363"/>
                    </a:moveTo>
                    <a:cubicBezTo>
                      <a:pt x="329794" y="73469"/>
                      <a:pt x="255995" y="0"/>
                      <a:pt x="165100" y="0"/>
                    </a:cubicBezTo>
                    <a:cubicBezTo>
                      <a:pt x="74205" y="0"/>
                      <a:pt x="407" y="73469"/>
                      <a:pt x="0" y="164363"/>
                    </a:cubicBezTo>
                    <a:cubicBezTo>
                      <a:pt x="407" y="255257"/>
                      <a:pt x="74205" y="328727"/>
                      <a:pt x="165100" y="328727"/>
                    </a:cubicBezTo>
                    <a:cubicBezTo>
                      <a:pt x="255995" y="328727"/>
                      <a:pt x="329794" y="255257"/>
                      <a:pt x="330200" y="164363"/>
                    </a:cubicBezTo>
                    <a:close/>
                    <a:moveTo>
                      <a:pt x="165100" y="119913"/>
                    </a:moveTo>
                    <a:cubicBezTo>
                      <a:pt x="106070" y="119913"/>
                      <a:pt x="106070" y="208813"/>
                      <a:pt x="165100" y="208813"/>
                    </a:cubicBezTo>
                    <a:cubicBezTo>
                      <a:pt x="165100" y="208813"/>
                      <a:pt x="832995" y="208813"/>
                      <a:pt x="1166942" y="208813"/>
                    </a:cubicBezTo>
                    <a:cubicBezTo>
                      <a:pt x="1225972" y="208813"/>
                      <a:pt x="1225972" y="119913"/>
                      <a:pt x="1166942" y="119913"/>
                    </a:cubicBezTo>
                    <a:cubicBezTo>
                      <a:pt x="832995" y="119913"/>
                      <a:pt x="165100" y="119913"/>
                      <a:pt x="165100" y="119913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1337663" y="10117493"/>
                <a:ext cx="1226199" cy="328727"/>
              </a:xfrm>
              <a:custGeom>
                <a:avLst/>
                <a:gdLst/>
                <a:ahLst/>
                <a:cxnLst/>
                <a:rect r="r" b="b" t="t" l="l"/>
                <a:pathLst>
                  <a:path h="328727" w="1226199">
                    <a:moveTo>
                      <a:pt x="330200" y="164363"/>
                    </a:moveTo>
                    <a:cubicBezTo>
                      <a:pt x="329794" y="73469"/>
                      <a:pt x="255995" y="0"/>
                      <a:pt x="165100" y="0"/>
                    </a:cubicBezTo>
                    <a:cubicBezTo>
                      <a:pt x="74205" y="0"/>
                      <a:pt x="407" y="73469"/>
                      <a:pt x="0" y="164363"/>
                    </a:cubicBezTo>
                    <a:cubicBezTo>
                      <a:pt x="407" y="255257"/>
                      <a:pt x="74205" y="328727"/>
                      <a:pt x="165100" y="328727"/>
                    </a:cubicBezTo>
                    <a:cubicBezTo>
                      <a:pt x="255995" y="328727"/>
                      <a:pt x="329794" y="255257"/>
                      <a:pt x="330200" y="164363"/>
                    </a:cubicBezTo>
                    <a:close/>
                    <a:moveTo>
                      <a:pt x="165100" y="119913"/>
                    </a:moveTo>
                    <a:cubicBezTo>
                      <a:pt x="106070" y="119913"/>
                      <a:pt x="106070" y="208813"/>
                      <a:pt x="165100" y="208813"/>
                    </a:cubicBezTo>
                    <a:cubicBezTo>
                      <a:pt x="275277" y="208813"/>
                      <a:pt x="385455" y="209000"/>
                      <a:pt x="495633" y="209189"/>
                    </a:cubicBezTo>
                    <a:cubicBezTo>
                      <a:pt x="609201" y="209383"/>
                      <a:pt x="722770" y="209579"/>
                      <a:pt x="836338" y="209575"/>
                    </a:cubicBezTo>
                    <a:cubicBezTo>
                      <a:pt x="946616" y="209572"/>
                      <a:pt x="1056894" y="209379"/>
                      <a:pt x="1167170" y="208813"/>
                    </a:cubicBezTo>
                    <a:cubicBezTo>
                      <a:pt x="1226199" y="208510"/>
                      <a:pt x="1225743" y="119611"/>
                      <a:pt x="1166714" y="119914"/>
                    </a:cubicBezTo>
                    <a:cubicBezTo>
                      <a:pt x="1056588" y="120480"/>
                      <a:pt x="946462" y="120672"/>
                      <a:pt x="836335" y="120675"/>
                    </a:cubicBezTo>
                    <a:cubicBezTo>
                      <a:pt x="722818" y="120679"/>
                      <a:pt x="609302" y="120483"/>
                      <a:pt x="495785" y="120289"/>
                    </a:cubicBezTo>
                    <a:cubicBezTo>
                      <a:pt x="385556" y="120100"/>
                      <a:pt x="275328" y="119913"/>
                      <a:pt x="165100" y="119913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2339505" y="10117493"/>
                <a:ext cx="1233968" cy="328727"/>
              </a:xfrm>
              <a:custGeom>
                <a:avLst/>
                <a:gdLst/>
                <a:ahLst/>
                <a:cxnLst/>
                <a:rect r="r" b="b" t="t" l="l"/>
                <a:pathLst>
                  <a:path h="328727" w="1233968">
                    <a:moveTo>
                      <a:pt x="330200" y="164363"/>
                    </a:moveTo>
                    <a:cubicBezTo>
                      <a:pt x="329794" y="73469"/>
                      <a:pt x="255995" y="0"/>
                      <a:pt x="165100" y="0"/>
                    </a:cubicBezTo>
                    <a:cubicBezTo>
                      <a:pt x="74205" y="0"/>
                      <a:pt x="407" y="73469"/>
                      <a:pt x="0" y="164363"/>
                    </a:cubicBezTo>
                    <a:cubicBezTo>
                      <a:pt x="407" y="255257"/>
                      <a:pt x="74205" y="328727"/>
                      <a:pt x="165100" y="328727"/>
                    </a:cubicBezTo>
                    <a:cubicBezTo>
                      <a:pt x="255995" y="328727"/>
                      <a:pt x="329794" y="255257"/>
                      <a:pt x="330200" y="164363"/>
                    </a:cubicBezTo>
                    <a:close/>
                    <a:moveTo>
                      <a:pt x="164872" y="119914"/>
                    </a:moveTo>
                    <a:cubicBezTo>
                      <a:pt x="105843" y="120217"/>
                      <a:pt x="106299" y="209116"/>
                      <a:pt x="165328" y="208813"/>
                    </a:cubicBezTo>
                    <a:cubicBezTo>
                      <a:pt x="168613" y="208796"/>
                      <a:pt x="171898" y="208785"/>
                      <a:pt x="175183" y="208781"/>
                    </a:cubicBezTo>
                    <a:cubicBezTo>
                      <a:pt x="277908" y="208636"/>
                      <a:pt x="381275" y="214348"/>
                      <a:pt x="484668" y="220119"/>
                    </a:cubicBezTo>
                    <a:cubicBezTo>
                      <a:pt x="488031" y="220306"/>
                      <a:pt x="491393" y="220495"/>
                      <a:pt x="494756" y="220682"/>
                    </a:cubicBezTo>
                    <a:cubicBezTo>
                      <a:pt x="599853" y="226548"/>
                      <a:pt x="704956" y="232286"/>
                      <a:pt x="809438" y="232102"/>
                    </a:cubicBezTo>
                    <a:cubicBezTo>
                      <a:pt x="932900" y="231885"/>
                      <a:pt x="1055494" y="223390"/>
                      <a:pt x="1176246" y="197542"/>
                    </a:cubicBezTo>
                    <a:cubicBezTo>
                      <a:pt x="1233968" y="185186"/>
                      <a:pt x="1215360" y="98256"/>
                      <a:pt x="1157638" y="110611"/>
                    </a:cubicBezTo>
                    <a:cubicBezTo>
                      <a:pt x="1042960" y="135159"/>
                      <a:pt x="926517" y="142996"/>
                      <a:pt x="809281" y="143202"/>
                    </a:cubicBezTo>
                    <a:cubicBezTo>
                      <a:pt x="706496" y="143384"/>
                      <a:pt x="603100" y="137690"/>
                      <a:pt x="499711" y="131920"/>
                    </a:cubicBezTo>
                    <a:cubicBezTo>
                      <a:pt x="496349" y="131733"/>
                      <a:pt x="492986" y="131545"/>
                      <a:pt x="489623" y="131357"/>
                    </a:cubicBezTo>
                    <a:cubicBezTo>
                      <a:pt x="384533" y="125491"/>
                      <a:pt x="279468" y="119733"/>
                      <a:pt x="175058" y="119881"/>
                    </a:cubicBezTo>
                    <a:cubicBezTo>
                      <a:pt x="171662" y="119886"/>
                      <a:pt x="168267" y="119897"/>
                      <a:pt x="164872" y="119914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3341347" y="9766850"/>
                <a:ext cx="1240129" cy="669082"/>
              </a:xfrm>
              <a:custGeom>
                <a:avLst/>
                <a:gdLst/>
                <a:ahLst/>
                <a:cxnLst/>
                <a:rect r="r" b="b" t="t" l="l"/>
                <a:pathLst>
                  <a:path h="669082" w="1240129">
                    <a:moveTo>
                      <a:pt x="330200" y="504719"/>
                    </a:moveTo>
                    <a:cubicBezTo>
                      <a:pt x="329794" y="413825"/>
                      <a:pt x="255995" y="340356"/>
                      <a:pt x="165100" y="340356"/>
                    </a:cubicBezTo>
                    <a:cubicBezTo>
                      <a:pt x="74205" y="340356"/>
                      <a:pt x="407" y="413825"/>
                      <a:pt x="0" y="504719"/>
                    </a:cubicBezTo>
                    <a:cubicBezTo>
                      <a:pt x="407" y="595613"/>
                      <a:pt x="74205" y="669083"/>
                      <a:pt x="165100" y="669083"/>
                    </a:cubicBezTo>
                    <a:cubicBezTo>
                      <a:pt x="255995" y="669083"/>
                      <a:pt x="329794" y="595613"/>
                      <a:pt x="330200" y="504719"/>
                    </a:cubicBezTo>
                    <a:close/>
                    <a:moveTo>
                      <a:pt x="155796" y="461254"/>
                    </a:moveTo>
                    <a:cubicBezTo>
                      <a:pt x="98074" y="473610"/>
                      <a:pt x="116682" y="560541"/>
                      <a:pt x="174404" y="548185"/>
                    </a:cubicBezTo>
                    <a:cubicBezTo>
                      <a:pt x="513185" y="475667"/>
                      <a:pt x="845664" y="296678"/>
                      <a:pt x="1168971" y="117238"/>
                    </a:cubicBezTo>
                    <a:cubicBezTo>
                      <a:pt x="1175493" y="113618"/>
                      <a:pt x="1182012" y="109998"/>
                      <a:pt x="1188527" y="106380"/>
                    </a:cubicBezTo>
                    <a:cubicBezTo>
                      <a:pt x="1240130" y="77715"/>
                      <a:pt x="1196960" y="0"/>
                      <a:pt x="1145357" y="28664"/>
                    </a:cubicBezTo>
                    <a:cubicBezTo>
                      <a:pt x="1138852" y="32278"/>
                      <a:pt x="1132343" y="35893"/>
                      <a:pt x="1125830" y="39508"/>
                    </a:cubicBezTo>
                    <a:cubicBezTo>
                      <a:pt x="810407" y="214572"/>
                      <a:pt x="486438" y="390478"/>
                      <a:pt x="155796" y="461254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4343189" y="9084090"/>
                <a:ext cx="1237120" cy="914646"/>
              </a:xfrm>
              <a:custGeom>
                <a:avLst/>
                <a:gdLst/>
                <a:ahLst/>
                <a:cxnLst/>
                <a:rect r="r" b="b" t="t" l="l"/>
                <a:pathLst>
                  <a:path h="914646" w="1237120">
                    <a:moveTo>
                      <a:pt x="330200" y="750282"/>
                    </a:moveTo>
                    <a:cubicBezTo>
                      <a:pt x="329794" y="659388"/>
                      <a:pt x="255995" y="585918"/>
                      <a:pt x="165100" y="585918"/>
                    </a:cubicBezTo>
                    <a:cubicBezTo>
                      <a:pt x="74205" y="585918"/>
                      <a:pt x="407" y="659388"/>
                      <a:pt x="0" y="750282"/>
                    </a:cubicBezTo>
                    <a:cubicBezTo>
                      <a:pt x="407" y="841175"/>
                      <a:pt x="74205" y="914645"/>
                      <a:pt x="165100" y="914645"/>
                    </a:cubicBezTo>
                    <a:cubicBezTo>
                      <a:pt x="255995" y="914645"/>
                      <a:pt x="329794" y="841175"/>
                      <a:pt x="330200" y="750282"/>
                    </a:cubicBezTo>
                    <a:close/>
                    <a:moveTo>
                      <a:pt x="143515" y="711424"/>
                    </a:moveTo>
                    <a:cubicBezTo>
                      <a:pt x="91913" y="740089"/>
                      <a:pt x="135082" y="817804"/>
                      <a:pt x="186685" y="789140"/>
                    </a:cubicBezTo>
                    <a:cubicBezTo>
                      <a:pt x="333133" y="707791"/>
                      <a:pt x="473212" y="592879"/>
                      <a:pt x="612724" y="477711"/>
                    </a:cubicBezTo>
                    <a:cubicBezTo>
                      <a:pt x="622528" y="469618"/>
                      <a:pt x="632330" y="461524"/>
                      <a:pt x="642132" y="453443"/>
                    </a:cubicBezTo>
                    <a:cubicBezTo>
                      <a:pt x="817528" y="308834"/>
                      <a:pt x="992483" y="167152"/>
                      <a:pt x="1181218" y="103148"/>
                    </a:cubicBezTo>
                    <a:cubicBezTo>
                      <a:pt x="1237120" y="84191"/>
                      <a:pt x="1208569" y="0"/>
                      <a:pt x="1152667" y="18957"/>
                    </a:cubicBezTo>
                    <a:cubicBezTo>
                      <a:pt x="954617" y="86120"/>
                      <a:pt x="769851" y="232923"/>
                      <a:pt x="585579" y="384850"/>
                    </a:cubicBezTo>
                    <a:cubicBezTo>
                      <a:pt x="575763" y="392943"/>
                      <a:pt x="565947" y="401048"/>
                      <a:pt x="556129" y="409153"/>
                    </a:cubicBezTo>
                    <a:cubicBezTo>
                      <a:pt x="420928" y="520762"/>
                      <a:pt x="285465" y="632574"/>
                      <a:pt x="143515" y="711424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5345031" y="8980780"/>
                <a:ext cx="1234782" cy="328727"/>
              </a:xfrm>
              <a:custGeom>
                <a:avLst/>
                <a:gdLst/>
                <a:ahLst/>
                <a:cxnLst/>
                <a:rect r="r" b="b" t="t" l="l"/>
                <a:pathLst>
                  <a:path h="328727" w="1234782">
                    <a:moveTo>
                      <a:pt x="330200" y="164363"/>
                    </a:moveTo>
                    <a:cubicBezTo>
                      <a:pt x="329794" y="73470"/>
                      <a:pt x="255995" y="0"/>
                      <a:pt x="165100" y="0"/>
                    </a:cubicBezTo>
                    <a:cubicBezTo>
                      <a:pt x="74205" y="0"/>
                      <a:pt x="407" y="73470"/>
                      <a:pt x="0" y="164363"/>
                    </a:cubicBezTo>
                    <a:cubicBezTo>
                      <a:pt x="407" y="255257"/>
                      <a:pt x="74205" y="328727"/>
                      <a:pt x="165100" y="328727"/>
                    </a:cubicBezTo>
                    <a:cubicBezTo>
                      <a:pt x="255995" y="328727"/>
                      <a:pt x="329794" y="255257"/>
                      <a:pt x="330200" y="164363"/>
                    </a:cubicBezTo>
                    <a:close/>
                    <a:moveTo>
                      <a:pt x="150825" y="122267"/>
                    </a:moveTo>
                    <a:cubicBezTo>
                      <a:pt x="94922" y="141225"/>
                      <a:pt x="123473" y="225416"/>
                      <a:pt x="179376" y="206458"/>
                    </a:cubicBezTo>
                    <a:cubicBezTo>
                      <a:pt x="273795" y="174439"/>
                      <a:pt x="371593" y="165133"/>
                      <a:pt x="470796" y="164846"/>
                    </a:cubicBezTo>
                    <a:cubicBezTo>
                      <a:pt x="543666" y="164635"/>
                      <a:pt x="617305" y="169324"/>
                      <a:pt x="691023" y="174016"/>
                    </a:cubicBezTo>
                    <a:cubicBezTo>
                      <a:pt x="701227" y="174666"/>
                      <a:pt x="711431" y="175315"/>
                      <a:pt x="721636" y="175954"/>
                    </a:cubicBezTo>
                    <a:cubicBezTo>
                      <a:pt x="787104" y="180050"/>
                      <a:pt x="852561" y="183645"/>
                      <a:pt x="917550" y="183589"/>
                    </a:cubicBezTo>
                    <a:cubicBezTo>
                      <a:pt x="1005371" y="183514"/>
                      <a:pt x="1092337" y="176750"/>
                      <a:pt x="1177414" y="156127"/>
                    </a:cubicBezTo>
                    <a:cubicBezTo>
                      <a:pt x="1234782" y="142221"/>
                      <a:pt x="1213838" y="55823"/>
                      <a:pt x="1156471" y="69729"/>
                    </a:cubicBezTo>
                    <a:cubicBezTo>
                      <a:pt x="1078225" y="88697"/>
                      <a:pt x="998219" y="94620"/>
                      <a:pt x="917473" y="94689"/>
                    </a:cubicBezTo>
                    <a:cubicBezTo>
                      <a:pt x="854350" y="94744"/>
                      <a:pt x="790774" y="91206"/>
                      <a:pt x="727187" y="87228"/>
                    </a:cubicBezTo>
                    <a:cubicBezTo>
                      <a:pt x="717014" y="86591"/>
                      <a:pt x="706841" y="85943"/>
                      <a:pt x="696670" y="85295"/>
                    </a:cubicBezTo>
                    <a:cubicBezTo>
                      <a:pt x="620975" y="80478"/>
                      <a:pt x="545361" y="75731"/>
                      <a:pt x="470539" y="75947"/>
                    </a:cubicBezTo>
                    <a:cubicBezTo>
                      <a:pt x="361630" y="76262"/>
                      <a:pt x="254412" y="87139"/>
                      <a:pt x="150825" y="122267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6346873" y="8572920"/>
                <a:ext cx="1240334" cy="685151"/>
              </a:xfrm>
              <a:custGeom>
                <a:avLst/>
                <a:gdLst/>
                <a:ahLst/>
                <a:cxnLst/>
                <a:rect r="r" b="b" t="t" l="l"/>
                <a:pathLst>
                  <a:path h="685151" w="1240334">
                    <a:moveTo>
                      <a:pt x="330200" y="520788"/>
                    </a:moveTo>
                    <a:cubicBezTo>
                      <a:pt x="329794" y="429894"/>
                      <a:pt x="255995" y="356424"/>
                      <a:pt x="165100" y="356424"/>
                    </a:cubicBezTo>
                    <a:cubicBezTo>
                      <a:pt x="74205" y="356424"/>
                      <a:pt x="407" y="429894"/>
                      <a:pt x="0" y="520788"/>
                    </a:cubicBezTo>
                    <a:cubicBezTo>
                      <a:pt x="407" y="611681"/>
                      <a:pt x="74205" y="685151"/>
                      <a:pt x="165100" y="685151"/>
                    </a:cubicBezTo>
                    <a:cubicBezTo>
                      <a:pt x="255995" y="685151"/>
                      <a:pt x="329794" y="611681"/>
                      <a:pt x="330200" y="520788"/>
                    </a:cubicBezTo>
                    <a:close/>
                    <a:moveTo>
                      <a:pt x="154629" y="477589"/>
                    </a:moveTo>
                    <a:cubicBezTo>
                      <a:pt x="97260" y="491496"/>
                      <a:pt x="118204" y="577894"/>
                      <a:pt x="175572" y="563987"/>
                    </a:cubicBezTo>
                    <a:cubicBezTo>
                      <a:pt x="521509" y="480129"/>
                      <a:pt x="861223" y="298284"/>
                      <a:pt x="1189368" y="106539"/>
                    </a:cubicBezTo>
                    <a:cubicBezTo>
                      <a:pt x="1240334" y="76757"/>
                      <a:pt x="1195483" y="0"/>
                      <a:pt x="1144516" y="29782"/>
                    </a:cubicBezTo>
                    <a:cubicBezTo>
                      <a:pt x="824029" y="217053"/>
                      <a:pt x="492588" y="395665"/>
                      <a:pt x="154629" y="477589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7348715" y="7839022"/>
                <a:ext cx="1239770" cy="966422"/>
              </a:xfrm>
              <a:custGeom>
                <a:avLst/>
                <a:gdLst/>
                <a:ahLst/>
                <a:cxnLst/>
                <a:rect r="r" b="b" t="t" l="l"/>
                <a:pathLst>
                  <a:path h="966422" w="1239770">
                    <a:moveTo>
                      <a:pt x="330200" y="802058"/>
                    </a:moveTo>
                    <a:cubicBezTo>
                      <a:pt x="329794" y="711165"/>
                      <a:pt x="255995" y="637695"/>
                      <a:pt x="165100" y="637695"/>
                    </a:cubicBezTo>
                    <a:cubicBezTo>
                      <a:pt x="74205" y="637695"/>
                      <a:pt x="406" y="711165"/>
                      <a:pt x="0" y="802058"/>
                    </a:cubicBezTo>
                    <a:cubicBezTo>
                      <a:pt x="406" y="892952"/>
                      <a:pt x="74205" y="966422"/>
                      <a:pt x="165100" y="966422"/>
                    </a:cubicBezTo>
                    <a:cubicBezTo>
                      <a:pt x="255995" y="966422"/>
                      <a:pt x="329794" y="892952"/>
                      <a:pt x="330200" y="802058"/>
                    </a:cubicBezTo>
                    <a:close/>
                    <a:moveTo>
                      <a:pt x="142674" y="763680"/>
                    </a:moveTo>
                    <a:cubicBezTo>
                      <a:pt x="91708" y="793461"/>
                      <a:pt x="136559" y="870218"/>
                      <a:pt x="187526" y="840437"/>
                    </a:cubicBezTo>
                    <a:cubicBezTo>
                      <a:pt x="351628" y="744546"/>
                      <a:pt x="507665" y="614623"/>
                      <a:pt x="663506" y="484765"/>
                    </a:cubicBezTo>
                    <a:cubicBezTo>
                      <a:pt x="834469" y="342306"/>
                      <a:pt x="1005137" y="199820"/>
                      <a:pt x="1187286" y="106059"/>
                    </a:cubicBezTo>
                    <a:cubicBezTo>
                      <a:pt x="1239770" y="79043"/>
                      <a:pt x="1199083" y="0"/>
                      <a:pt x="1146598" y="27016"/>
                    </a:cubicBezTo>
                    <a:cubicBezTo>
                      <a:pt x="958986" y="123590"/>
                      <a:pt x="782734" y="269697"/>
                      <a:pt x="606596" y="416468"/>
                    </a:cubicBezTo>
                    <a:cubicBezTo>
                      <a:pt x="454630" y="543097"/>
                      <a:pt x="302717" y="670162"/>
                      <a:pt x="142674" y="763680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8350557" y="7505842"/>
                <a:ext cx="1240817" cy="564081"/>
              </a:xfrm>
              <a:custGeom>
                <a:avLst/>
                <a:gdLst/>
                <a:ahLst/>
                <a:cxnLst/>
                <a:rect r="r" b="b" t="t" l="l"/>
                <a:pathLst>
                  <a:path h="564081" w="1240817">
                    <a:moveTo>
                      <a:pt x="330200" y="399717"/>
                    </a:moveTo>
                    <a:cubicBezTo>
                      <a:pt x="329794" y="308824"/>
                      <a:pt x="255995" y="235354"/>
                      <a:pt x="165100" y="235354"/>
                    </a:cubicBezTo>
                    <a:cubicBezTo>
                      <a:pt x="74205" y="235354"/>
                      <a:pt x="406" y="308824"/>
                      <a:pt x="0" y="399717"/>
                    </a:cubicBezTo>
                    <a:cubicBezTo>
                      <a:pt x="406" y="490611"/>
                      <a:pt x="74205" y="564081"/>
                      <a:pt x="165100" y="564081"/>
                    </a:cubicBezTo>
                    <a:cubicBezTo>
                      <a:pt x="255995" y="564081"/>
                      <a:pt x="329794" y="490611"/>
                      <a:pt x="330200" y="399717"/>
                    </a:cubicBezTo>
                    <a:close/>
                    <a:moveTo>
                      <a:pt x="144756" y="360196"/>
                    </a:moveTo>
                    <a:cubicBezTo>
                      <a:pt x="92272" y="387213"/>
                      <a:pt x="132959" y="466255"/>
                      <a:pt x="185444" y="439239"/>
                    </a:cubicBezTo>
                    <a:cubicBezTo>
                      <a:pt x="319826" y="370066"/>
                      <a:pt x="464368" y="340888"/>
                      <a:pt x="608736" y="312671"/>
                    </a:cubicBezTo>
                    <a:cubicBezTo>
                      <a:pt x="615638" y="311321"/>
                      <a:pt x="622539" y="309976"/>
                      <a:pt x="629439" y="308630"/>
                    </a:cubicBezTo>
                    <a:cubicBezTo>
                      <a:pt x="825654" y="270348"/>
                      <a:pt x="1020514" y="230376"/>
                      <a:pt x="1192865" y="106641"/>
                    </a:cubicBezTo>
                    <a:cubicBezTo>
                      <a:pt x="1240817" y="72216"/>
                      <a:pt x="1188971" y="0"/>
                      <a:pt x="1141019" y="34425"/>
                    </a:cubicBezTo>
                    <a:cubicBezTo>
                      <a:pt x="979463" y="150411"/>
                      <a:pt x="795996" y="185558"/>
                      <a:pt x="612415" y="221375"/>
                    </a:cubicBezTo>
                    <a:cubicBezTo>
                      <a:pt x="605506" y="222723"/>
                      <a:pt x="598594" y="224071"/>
                      <a:pt x="591683" y="225421"/>
                    </a:cubicBezTo>
                    <a:cubicBezTo>
                      <a:pt x="439081" y="255248"/>
                      <a:pt x="286709" y="287127"/>
                      <a:pt x="144756" y="360196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9352399" y="6165351"/>
                <a:ext cx="1239210" cy="1575388"/>
              </a:xfrm>
              <a:custGeom>
                <a:avLst/>
                <a:gdLst/>
                <a:ahLst/>
                <a:cxnLst/>
                <a:rect r="r" b="b" t="t" l="l"/>
                <a:pathLst>
                  <a:path h="1575388" w="1239210">
                    <a:moveTo>
                      <a:pt x="330200" y="1411025"/>
                    </a:moveTo>
                    <a:cubicBezTo>
                      <a:pt x="329794" y="1320131"/>
                      <a:pt x="255995" y="1246661"/>
                      <a:pt x="165100" y="1246661"/>
                    </a:cubicBezTo>
                    <a:cubicBezTo>
                      <a:pt x="74205" y="1246661"/>
                      <a:pt x="406" y="1320131"/>
                      <a:pt x="0" y="1411025"/>
                    </a:cubicBezTo>
                    <a:cubicBezTo>
                      <a:pt x="406" y="1501918"/>
                      <a:pt x="74205" y="1575388"/>
                      <a:pt x="165100" y="1575388"/>
                    </a:cubicBezTo>
                    <a:cubicBezTo>
                      <a:pt x="255995" y="1575388"/>
                      <a:pt x="329794" y="1501918"/>
                      <a:pt x="330200" y="1411025"/>
                    </a:cubicBezTo>
                    <a:close/>
                    <a:moveTo>
                      <a:pt x="139177" y="1374916"/>
                    </a:moveTo>
                    <a:cubicBezTo>
                      <a:pt x="91225" y="1409342"/>
                      <a:pt x="143072" y="1481558"/>
                      <a:pt x="191023" y="1447132"/>
                    </a:cubicBezTo>
                    <a:cubicBezTo>
                      <a:pt x="420427" y="1282439"/>
                      <a:pt x="611469" y="981703"/>
                      <a:pt x="801708" y="677834"/>
                    </a:cubicBezTo>
                    <a:cubicBezTo>
                      <a:pt x="804875" y="672774"/>
                      <a:pt x="808041" y="667716"/>
                      <a:pt x="811209" y="662656"/>
                    </a:cubicBezTo>
                    <a:cubicBezTo>
                      <a:pt x="936619" y="462337"/>
                      <a:pt x="1062264" y="262017"/>
                      <a:pt x="1200501" y="102863"/>
                    </a:cubicBezTo>
                    <a:cubicBezTo>
                      <a:pt x="1239210" y="58297"/>
                      <a:pt x="1172093" y="0"/>
                      <a:pt x="1133383" y="44566"/>
                    </a:cubicBezTo>
                    <a:cubicBezTo>
                      <a:pt x="992346" y="206945"/>
                      <a:pt x="863821" y="411086"/>
                      <a:pt x="735857" y="615483"/>
                    </a:cubicBezTo>
                    <a:cubicBezTo>
                      <a:pt x="732690" y="620543"/>
                      <a:pt x="729523" y="625602"/>
                      <a:pt x="726356" y="630660"/>
                    </a:cubicBezTo>
                    <a:cubicBezTo>
                      <a:pt x="542903" y="923689"/>
                      <a:pt x="360661" y="1215909"/>
                      <a:pt x="139177" y="1374916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10354242" y="5167930"/>
                <a:ext cx="1234794" cy="1235499"/>
              </a:xfrm>
              <a:custGeom>
                <a:avLst/>
                <a:gdLst/>
                <a:ahLst/>
                <a:cxnLst/>
                <a:rect r="r" b="b" t="t" l="l"/>
                <a:pathLst>
                  <a:path h="1235499" w="1234794">
                    <a:moveTo>
                      <a:pt x="330200" y="1071136"/>
                    </a:moveTo>
                    <a:cubicBezTo>
                      <a:pt x="329793" y="980242"/>
                      <a:pt x="255995" y="906772"/>
                      <a:pt x="165100" y="906772"/>
                    </a:cubicBezTo>
                    <a:cubicBezTo>
                      <a:pt x="74204" y="906772"/>
                      <a:pt x="406" y="980242"/>
                      <a:pt x="0" y="1071136"/>
                    </a:cubicBezTo>
                    <a:cubicBezTo>
                      <a:pt x="406" y="1162030"/>
                      <a:pt x="74204" y="1235499"/>
                      <a:pt x="165100" y="1235499"/>
                    </a:cubicBezTo>
                    <a:cubicBezTo>
                      <a:pt x="255995" y="1235499"/>
                      <a:pt x="329793" y="1162030"/>
                      <a:pt x="330200" y="1071136"/>
                    </a:cubicBezTo>
                    <a:close/>
                    <a:moveTo>
                      <a:pt x="131540" y="1041987"/>
                    </a:moveTo>
                    <a:cubicBezTo>
                      <a:pt x="92832" y="1086553"/>
                      <a:pt x="159950" y="1144850"/>
                      <a:pt x="198658" y="1100284"/>
                    </a:cubicBezTo>
                    <a:cubicBezTo>
                      <a:pt x="321930" y="958359"/>
                      <a:pt x="456800" y="852261"/>
                      <a:pt x="591805" y="746438"/>
                    </a:cubicBezTo>
                    <a:cubicBezTo>
                      <a:pt x="595321" y="743682"/>
                      <a:pt x="598839" y="740926"/>
                      <a:pt x="602357" y="738169"/>
                    </a:cubicBezTo>
                    <a:cubicBezTo>
                      <a:pt x="817627" y="569441"/>
                      <a:pt x="1032339" y="399108"/>
                      <a:pt x="1205556" y="95313"/>
                    </a:cubicBezTo>
                    <a:cubicBezTo>
                      <a:pt x="1234794" y="44034"/>
                      <a:pt x="1157565" y="0"/>
                      <a:pt x="1128327" y="51280"/>
                    </a:cubicBezTo>
                    <a:cubicBezTo>
                      <a:pt x="961794" y="343353"/>
                      <a:pt x="754344" y="506090"/>
                      <a:pt x="547516" y="668200"/>
                    </a:cubicBezTo>
                    <a:cubicBezTo>
                      <a:pt x="543999" y="670956"/>
                      <a:pt x="540481" y="673713"/>
                      <a:pt x="536964" y="676470"/>
                    </a:cubicBezTo>
                    <a:cubicBezTo>
                      <a:pt x="397621" y="785692"/>
                      <a:pt x="258751" y="895528"/>
                      <a:pt x="131540" y="1041987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11356084" y="1228252"/>
                <a:ext cx="1240222" cy="4177338"/>
              </a:xfrm>
              <a:custGeom>
                <a:avLst/>
                <a:gdLst/>
                <a:ahLst/>
                <a:cxnLst/>
                <a:rect r="r" b="b" t="t" l="l"/>
                <a:pathLst>
                  <a:path h="4177338" w="1240222">
                    <a:moveTo>
                      <a:pt x="330200" y="4012975"/>
                    </a:moveTo>
                    <a:cubicBezTo>
                      <a:pt x="329793" y="3922081"/>
                      <a:pt x="255995" y="3848611"/>
                      <a:pt x="165100" y="3848611"/>
                    </a:cubicBezTo>
                    <a:cubicBezTo>
                      <a:pt x="74204" y="3848611"/>
                      <a:pt x="406" y="3922081"/>
                      <a:pt x="0" y="4012975"/>
                    </a:cubicBezTo>
                    <a:cubicBezTo>
                      <a:pt x="406" y="4103869"/>
                      <a:pt x="74204" y="4177338"/>
                      <a:pt x="165100" y="4177338"/>
                    </a:cubicBezTo>
                    <a:cubicBezTo>
                      <a:pt x="255995" y="4177338"/>
                      <a:pt x="329793" y="4103869"/>
                      <a:pt x="330200" y="4012975"/>
                    </a:cubicBezTo>
                    <a:close/>
                    <a:moveTo>
                      <a:pt x="126485" y="3990958"/>
                    </a:moveTo>
                    <a:cubicBezTo>
                      <a:pt x="97246" y="4042237"/>
                      <a:pt x="174475" y="4086271"/>
                      <a:pt x="203714" y="4034991"/>
                    </a:cubicBezTo>
                    <a:cubicBezTo>
                      <a:pt x="426387" y="3644457"/>
                      <a:pt x="541460" y="2888604"/>
                      <a:pt x="653433" y="2132240"/>
                    </a:cubicBezTo>
                    <a:cubicBezTo>
                      <a:pt x="655846" y="2115938"/>
                      <a:pt x="658259" y="2099637"/>
                      <a:pt x="660672" y="2083340"/>
                    </a:cubicBezTo>
                    <a:cubicBezTo>
                      <a:pt x="779461" y="1281025"/>
                      <a:pt x="895996" y="486118"/>
                      <a:pt x="1150971" y="157983"/>
                    </a:cubicBezTo>
                    <a:cubicBezTo>
                      <a:pt x="1166137" y="138465"/>
                      <a:pt x="1181800" y="120700"/>
                      <a:pt x="1198026" y="104827"/>
                    </a:cubicBezTo>
                    <a:cubicBezTo>
                      <a:pt x="1240222" y="63548"/>
                      <a:pt x="1178053" y="0"/>
                      <a:pt x="1135857" y="41280"/>
                    </a:cubicBezTo>
                    <a:cubicBezTo>
                      <a:pt x="1116876" y="59849"/>
                      <a:pt x="1098516" y="80601"/>
                      <a:pt x="1080772" y="103436"/>
                    </a:cubicBezTo>
                    <a:cubicBezTo>
                      <a:pt x="820163" y="438822"/>
                      <a:pt x="694369" y="1248762"/>
                      <a:pt x="572731" y="2070320"/>
                    </a:cubicBezTo>
                    <a:cubicBezTo>
                      <a:pt x="570317" y="2086619"/>
                      <a:pt x="567904" y="2102920"/>
                      <a:pt x="565491" y="2119221"/>
                    </a:cubicBezTo>
                    <a:cubicBezTo>
                      <a:pt x="455443" y="2862580"/>
                      <a:pt x="345472" y="3606888"/>
                      <a:pt x="126485" y="3990958"/>
                    </a:cubicBezTo>
                  </a:path>
                </a:pathLst>
              </a:custGeom>
              <a:solidFill>
                <a:srgbClr val="FFA700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12357926" y="905485"/>
                <a:ext cx="1332042" cy="560184"/>
              </a:xfrm>
              <a:custGeom>
                <a:avLst/>
                <a:gdLst/>
                <a:ahLst/>
                <a:cxnLst/>
                <a:rect r="r" b="b" t="t" l="l"/>
                <a:pathLst>
                  <a:path h="560184" w="1332042">
                    <a:moveTo>
                      <a:pt x="330200" y="395820"/>
                    </a:moveTo>
                    <a:cubicBezTo>
                      <a:pt x="329793" y="304926"/>
                      <a:pt x="255995" y="231457"/>
                      <a:pt x="165100" y="231457"/>
                    </a:cubicBezTo>
                    <a:cubicBezTo>
                      <a:pt x="74204" y="231457"/>
                      <a:pt x="406" y="304926"/>
                      <a:pt x="0" y="395820"/>
                    </a:cubicBezTo>
                    <a:cubicBezTo>
                      <a:pt x="406" y="486714"/>
                      <a:pt x="74204" y="560184"/>
                      <a:pt x="165100" y="560184"/>
                    </a:cubicBezTo>
                    <a:cubicBezTo>
                      <a:pt x="255995" y="560184"/>
                      <a:pt x="329793" y="486714"/>
                      <a:pt x="330200" y="395820"/>
                    </a:cubicBezTo>
                    <a:close/>
                    <a:moveTo>
                      <a:pt x="134015" y="364047"/>
                    </a:moveTo>
                    <a:cubicBezTo>
                      <a:pt x="91820" y="405326"/>
                      <a:pt x="153988" y="468874"/>
                      <a:pt x="196184" y="427594"/>
                    </a:cubicBezTo>
                    <a:cubicBezTo>
                      <a:pt x="275851" y="349657"/>
                      <a:pt x="394766" y="300097"/>
                      <a:pt x="520741" y="267353"/>
                    </a:cubicBezTo>
                    <a:cubicBezTo>
                      <a:pt x="553315" y="258886"/>
                      <a:pt x="586394" y="251577"/>
                      <a:pt x="619477" y="245268"/>
                    </a:cubicBezTo>
                    <a:cubicBezTo>
                      <a:pt x="790960" y="212563"/>
                      <a:pt x="962596" y="206602"/>
                      <a:pt x="1066335" y="206632"/>
                    </a:cubicBezTo>
                    <a:cubicBezTo>
                      <a:pt x="1095589" y="206640"/>
                      <a:pt x="1119444" y="207129"/>
                      <a:pt x="1136371" y="207638"/>
                    </a:cubicBezTo>
                    <a:cubicBezTo>
                      <a:pt x="1154259" y="208176"/>
                      <a:pt x="1164242" y="208731"/>
                      <a:pt x="1164441" y="208743"/>
                    </a:cubicBezTo>
                    <a:cubicBezTo>
                      <a:pt x="1164439" y="208743"/>
                      <a:pt x="1164439" y="208743"/>
                      <a:pt x="1164439" y="208743"/>
                    </a:cubicBezTo>
                    <a:cubicBezTo>
                      <a:pt x="1223375" y="212065"/>
                      <a:pt x="1228380" y="123306"/>
                      <a:pt x="1169444" y="119983"/>
                    </a:cubicBezTo>
                    <a:cubicBezTo>
                      <a:pt x="1169444" y="119983"/>
                      <a:pt x="1169442" y="119983"/>
                      <a:pt x="1169441" y="119983"/>
                    </a:cubicBezTo>
                    <a:cubicBezTo>
                      <a:pt x="1169222" y="119971"/>
                      <a:pt x="1158412" y="119361"/>
                      <a:pt x="1139044" y="118778"/>
                    </a:cubicBezTo>
                    <a:cubicBezTo>
                      <a:pt x="1121476" y="118250"/>
                      <a:pt x="1096721" y="117740"/>
                      <a:pt x="1066362" y="117732"/>
                    </a:cubicBezTo>
                    <a:cubicBezTo>
                      <a:pt x="958743" y="117701"/>
                      <a:pt x="780706" y="124016"/>
                      <a:pt x="602823" y="157941"/>
                    </a:cubicBezTo>
                    <a:cubicBezTo>
                      <a:pt x="567825" y="164616"/>
                      <a:pt x="532835" y="172355"/>
                      <a:pt x="498377" y="181312"/>
                    </a:cubicBezTo>
                    <a:cubicBezTo>
                      <a:pt x="356225" y="218261"/>
                      <a:pt x="223615" y="276393"/>
                      <a:pt x="134015" y="364047"/>
                    </a:cubicBezTo>
                    <a:moveTo>
                      <a:pt x="1332041" y="164363"/>
                    </a:moveTo>
                    <a:cubicBezTo>
                      <a:pt x="1331635" y="73469"/>
                      <a:pt x="1257837" y="0"/>
                      <a:pt x="1166941" y="0"/>
                    </a:cubicBezTo>
                    <a:cubicBezTo>
                      <a:pt x="1076046" y="0"/>
                      <a:pt x="1002248" y="73469"/>
                      <a:pt x="1001841" y="164363"/>
                    </a:cubicBezTo>
                    <a:cubicBezTo>
                      <a:pt x="1002248" y="255257"/>
                      <a:pt x="1076046" y="328726"/>
                      <a:pt x="1166941" y="328726"/>
                    </a:cubicBezTo>
                    <a:cubicBezTo>
                      <a:pt x="1257837" y="328726"/>
                      <a:pt x="1331635" y="255257"/>
                      <a:pt x="1332041" y="164363"/>
                    </a:cubicBezTo>
                    <a:close/>
                  </a:path>
                </a:pathLst>
              </a:custGeom>
              <a:solidFill>
                <a:srgbClr val="FFA700"/>
              </a:solidFill>
            </p:spPr>
          </p:sp>
        </p:grpSp>
      </p:grpSp>
      <p:sp>
        <p:nvSpPr>
          <p:cNvPr name="TextBox 46" id="46"/>
          <p:cNvSpPr txBox="true"/>
          <p:nvPr/>
        </p:nvSpPr>
        <p:spPr>
          <a:xfrm rot="0">
            <a:off x="1028700" y="1095375"/>
            <a:ext cx="5986176" cy="302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0CCB50"/>
                </a:solidFill>
                <a:latin typeface="TT Fors Bold"/>
              </a:rPr>
              <a:t>Employee</a:t>
            </a:r>
          </a:p>
          <a:p>
            <a:pPr>
              <a:lnSpc>
                <a:spcPts val="8250"/>
              </a:lnSpc>
            </a:pPr>
            <a:r>
              <a:rPr lang="en-US" sz="7500">
                <a:solidFill>
                  <a:srgbClr val="0CCB50"/>
                </a:solidFill>
                <a:latin typeface="TT Fors Bold"/>
              </a:rPr>
              <a:t>Distribution</a:t>
            </a:r>
          </a:p>
          <a:p>
            <a:pPr algn="l" marL="0" indent="0" lvl="0">
              <a:lnSpc>
                <a:spcPts val="7150"/>
              </a:lnSpc>
              <a:spcBef>
                <a:spcPct val="0"/>
              </a:spcBef>
            </a:pPr>
            <a:r>
              <a:rPr lang="en-US" sz="6500">
                <a:solidFill>
                  <a:srgbClr val="FB5718"/>
                </a:solidFill>
                <a:latin typeface="TT Fors"/>
              </a:rPr>
              <a:t>By Post-Tier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028700" y="4640532"/>
            <a:ext cx="4092586" cy="1697207"/>
            <a:chOff x="0" y="0"/>
            <a:chExt cx="5456781" cy="2262943"/>
          </a:xfrm>
        </p:grpSpPr>
        <p:sp>
          <p:nvSpPr>
            <p:cNvPr name="TextBox 48" id="48"/>
            <p:cNvSpPr txBox="true"/>
            <p:nvPr/>
          </p:nvSpPr>
          <p:spPr>
            <a:xfrm rot="0">
              <a:off x="0" y="0"/>
              <a:ext cx="5456781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93739"/>
                  </a:solidFill>
                  <a:latin typeface="TT Fors Bold"/>
                </a:rPr>
                <a:t>1792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0" y="1131584"/>
              <a:ext cx="5456781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93739"/>
                  </a:solidFill>
                  <a:latin typeface="Inter 1"/>
                </a:rPr>
                <a:t>c9 showed highest employee count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028700" y="6860296"/>
            <a:ext cx="4092586" cy="1697207"/>
            <a:chOff x="0" y="0"/>
            <a:chExt cx="5456781" cy="2262943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0"/>
              <a:ext cx="5456781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93739"/>
                  </a:solidFill>
                  <a:latin typeface="TT Fors Bold"/>
                </a:rPr>
                <a:t>1747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1131584"/>
              <a:ext cx="5456781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93739"/>
                  </a:solidFill>
                  <a:latin typeface="Inter 1"/>
                </a:rPr>
                <a:t>c5 showed second highest employee count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1221" y="401221"/>
            <a:ext cx="17485557" cy="9484557"/>
            <a:chOff x="0" y="0"/>
            <a:chExt cx="4605250" cy="2497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5250" cy="2497990"/>
            </a:xfrm>
            <a:custGeom>
              <a:avLst/>
              <a:gdLst/>
              <a:ahLst/>
              <a:cxnLst/>
              <a:rect r="r" b="b" t="t" l="l"/>
              <a:pathLst>
                <a:path h="2497990" w="4605250">
                  <a:moveTo>
                    <a:pt x="9298" y="0"/>
                  </a:moveTo>
                  <a:lnTo>
                    <a:pt x="4595952" y="0"/>
                  </a:lnTo>
                  <a:cubicBezTo>
                    <a:pt x="4601087" y="0"/>
                    <a:pt x="4605250" y="4163"/>
                    <a:pt x="4605250" y="9298"/>
                  </a:cubicBezTo>
                  <a:lnTo>
                    <a:pt x="4605250" y="2488692"/>
                  </a:lnTo>
                  <a:cubicBezTo>
                    <a:pt x="4605250" y="2493827"/>
                    <a:pt x="4601087" y="2497990"/>
                    <a:pt x="4595952" y="2497990"/>
                  </a:cubicBezTo>
                  <a:lnTo>
                    <a:pt x="9298" y="2497990"/>
                  </a:lnTo>
                  <a:cubicBezTo>
                    <a:pt x="4163" y="2497990"/>
                    <a:pt x="0" y="2493827"/>
                    <a:pt x="0" y="2488692"/>
                  </a:cubicBezTo>
                  <a:lnTo>
                    <a:pt x="0" y="9298"/>
                  </a:lnTo>
                  <a:cubicBezTo>
                    <a:pt x="0" y="4163"/>
                    <a:pt x="4163" y="0"/>
                    <a:pt x="92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2671494" y="2928144"/>
            <a:ext cx="11815494" cy="9868332"/>
            <a:chOff x="0" y="0"/>
            <a:chExt cx="12390171" cy="103483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0120" cy="10348214"/>
            </a:xfrm>
            <a:custGeom>
              <a:avLst/>
              <a:gdLst/>
              <a:ahLst/>
              <a:cxnLst/>
              <a:rect r="r" b="b" t="t" l="l"/>
              <a:pathLst>
                <a:path h="10348214" w="12390120">
                  <a:moveTo>
                    <a:pt x="1630934" y="0"/>
                  </a:moveTo>
                  <a:cubicBezTo>
                    <a:pt x="691515" y="2667"/>
                    <a:pt x="1270" y="774446"/>
                    <a:pt x="0" y="1632077"/>
                  </a:cubicBezTo>
                  <a:lnTo>
                    <a:pt x="0" y="1637157"/>
                  </a:lnTo>
                  <a:cubicBezTo>
                    <a:pt x="381" y="1866138"/>
                    <a:pt x="49911" y="2101088"/>
                    <a:pt x="156972" y="2329180"/>
                  </a:cubicBezTo>
                  <a:lnTo>
                    <a:pt x="3449320" y="9343517"/>
                  </a:lnTo>
                  <a:cubicBezTo>
                    <a:pt x="3757930" y="10000997"/>
                    <a:pt x="4392168" y="10347452"/>
                    <a:pt x="5031867" y="10348214"/>
                  </a:cubicBezTo>
                  <a:lnTo>
                    <a:pt x="5036058" y="10348214"/>
                  </a:lnTo>
                  <a:cubicBezTo>
                    <a:pt x="5547995" y="10347579"/>
                    <a:pt x="6062853" y="10125583"/>
                    <a:pt x="6416675" y="9664319"/>
                  </a:cubicBezTo>
                  <a:lnTo>
                    <a:pt x="12114911" y="2234565"/>
                  </a:lnTo>
                  <a:cubicBezTo>
                    <a:pt x="12303760" y="1988312"/>
                    <a:pt x="12389485" y="1710563"/>
                    <a:pt x="12390120" y="1439164"/>
                  </a:cubicBezTo>
                  <a:lnTo>
                    <a:pt x="12390120" y="1439164"/>
                  </a:lnTo>
                  <a:lnTo>
                    <a:pt x="12390120" y="1432306"/>
                  </a:lnTo>
                  <a:lnTo>
                    <a:pt x="12390120" y="1432306"/>
                  </a:lnTo>
                  <a:cubicBezTo>
                    <a:pt x="12388342" y="754507"/>
                    <a:pt x="11856974" y="117475"/>
                    <a:pt x="11081385" y="108585"/>
                  </a:cubicBezTo>
                  <a:lnTo>
                    <a:pt x="1655572" y="127"/>
                  </a:lnTo>
                  <a:cubicBezTo>
                    <a:pt x="1650619" y="0"/>
                    <a:pt x="1645666" y="0"/>
                    <a:pt x="1640713" y="0"/>
                  </a:cubicBezTo>
                  <a:close/>
                </a:path>
              </a:pathLst>
            </a:custGeom>
            <a:blipFill>
              <a:blip r:embed="rId3"/>
              <a:stretch>
                <a:fillRect l="-16334" t="0" r="-10211" b="-946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10951078" y="2909094"/>
            <a:ext cx="6308222" cy="0"/>
          </a:xfrm>
          <a:prstGeom prst="line">
            <a:avLst/>
          </a:prstGeom>
          <a:ln cap="flat" w="38100">
            <a:solidFill>
              <a:srgbClr val="10CB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951078" y="6758781"/>
            <a:ext cx="6308222" cy="0"/>
          </a:xfrm>
          <a:prstGeom prst="line">
            <a:avLst/>
          </a:prstGeom>
          <a:ln cap="flat" w="38100">
            <a:solidFill>
              <a:srgbClr val="10CB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408112"/>
            <a:ext cx="799396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0CCB50"/>
                </a:solidFill>
                <a:latin typeface="TT Fors Bold"/>
              </a:rPr>
              <a:t>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51078" y="952500"/>
            <a:ext cx="6308222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93739"/>
                </a:solidFill>
                <a:latin typeface="Inter 1"/>
              </a:rPr>
              <a:t>Analysis shows need for promoting gender diversity in hiring.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51078" y="6794500"/>
            <a:ext cx="6308222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93739"/>
                </a:solidFill>
                <a:latin typeface="Inter 1"/>
              </a:rPr>
              <a:t>The organization's hierarchical structure shows concentrations of employees in certain tiers.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51078" y="2944813"/>
            <a:ext cx="6308222" cy="370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93739"/>
                </a:solidFill>
                <a:latin typeface="Inter 1"/>
              </a:rPr>
              <a:t>Salary trend and pattern indicates a balanced compensation, with competitive mid-range salaries for most employees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76906" y="-3050232"/>
            <a:ext cx="18565613" cy="16387464"/>
          </a:xfrm>
          <a:custGeom>
            <a:avLst/>
            <a:gdLst/>
            <a:ahLst/>
            <a:cxnLst/>
            <a:rect r="r" b="b" t="t" l="l"/>
            <a:pathLst>
              <a:path h="16387464" w="18565613">
                <a:moveTo>
                  <a:pt x="18565612" y="16387464"/>
                </a:moveTo>
                <a:lnTo>
                  <a:pt x="0" y="16387464"/>
                </a:lnTo>
                <a:lnTo>
                  <a:pt x="0" y="0"/>
                </a:lnTo>
                <a:lnTo>
                  <a:pt x="18565612" y="0"/>
                </a:lnTo>
                <a:lnTo>
                  <a:pt x="18565612" y="163874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602" t="0" r="-1325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53677" y="-375588"/>
            <a:ext cx="12172989" cy="7602875"/>
          </a:xfrm>
          <a:custGeom>
            <a:avLst/>
            <a:gdLst/>
            <a:ahLst/>
            <a:cxnLst/>
            <a:rect r="r" b="b" t="t" l="l"/>
            <a:pathLst>
              <a:path h="7602875" w="12172989">
                <a:moveTo>
                  <a:pt x="0" y="0"/>
                </a:moveTo>
                <a:lnTo>
                  <a:pt x="12172989" y="0"/>
                </a:lnTo>
                <a:lnTo>
                  <a:pt x="12172989" y="7602875"/>
                </a:lnTo>
                <a:lnTo>
                  <a:pt x="0" y="7602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-351" t="0" r="-13106" b="-21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253677" y="7227287"/>
            <a:ext cx="12172989" cy="3435300"/>
          </a:xfrm>
          <a:custGeom>
            <a:avLst/>
            <a:gdLst/>
            <a:ahLst/>
            <a:cxnLst/>
            <a:rect r="r" b="b" t="t" l="l"/>
            <a:pathLst>
              <a:path h="3435300" w="12172989">
                <a:moveTo>
                  <a:pt x="0" y="0"/>
                </a:moveTo>
                <a:lnTo>
                  <a:pt x="12172989" y="0"/>
                </a:lnTo>
                <a:lnTo>
                  <a:pt x="12172989" y="3435301"/>
                </a:lnTo>
                <a:lnTo>
                  <a:pt x="0" y="3435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-351" t="-121316" r="-13106" b="-483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1938362" y="7227287"/>
            <a:ext cx="6527116" cy="3435300"/>
          </a:xfrm>
          <a:custGeom>
            <a:avLst/>
            <a:gdLst/>
            <a:ahLst/>
            <a:cxnLst/>
            <a:rect r="r" b="b" t="t" l="l"/>
            <a:pathLst>
              <a:path h="3435300" w="6527116">
                <a:moveTo>
                  <a:pt x="0" y="0"/>
                </a:moveTo>
                <a:lnTo>
                  <a:pt x="6527115" y="0"/>
                </a:lnTo>
                <a:lnTo>
                  <a:pt x="6527115" y="3435301"/>
                </a:lnTo>
                <a:lnTo>
                  <a:pt x="0" y="3435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-87154" t="-121316" r="-24443" b="-483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2195471" y="-375588"/>
            <a:ext cx="11771956" cy="12069801"/>
          </a:xfrm>
          <a:custGeom>
            <a:avLst/>
            <a:gdLst/>
            <a:ahLst/>
            <a:cxnLst/>
            <a:rect r="r" b="b" t="t" l="l"/>
            <a:pathLst>
              <a:path h="12069801" w="11771956">
                <a:moveTo>
                  <a:pt x="11771956" y="12069801"/>
                </a:moveTo>
                <a:lnTo>
                  <a:pt x="0" y="12069801"/>
                </a:lnTo>
                <a:lnTo>
                  <a:pt x="0" y="0"/>
                </a:lnTo>
                <a:lnTo>
                  <a:pt x="11771956" y="0"/>
                </a:lnTo>
                <a:lnTo>
                  <a:pt x="11771956" y="1206980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90509" y="-2542232"/>
            <a:ext cx="13638897" cy="13983978"/>
          </a:xfrm>
          <a:custGeom>
            <a:avLst/>
            <a:gdLst/>
            <a:ahLst/>
            <a:cxnLst/>
            <a:rect r="r" b="b" t="t" l="l"/>
            <a:pathLst>
              <a:path h="13983978" w="13638897">
                <a:moveTo>
                  <a:pt x="13638897" y="0"/>
                </a:moveTo>
                <a:lnTo>
                  <a:pt x="0" y="0"/>
                </a:lnTo>
                <a:lnTo>
                  <a:pt x="0" y="13983978"/>
                </a:lnTo>
                <a:lnTo>
                  <a:pt x="13638897" y="13983978"/>
                </a:lnTo>
                <a:lnTo>
                  <a:pt x="136388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147730"/>
            <a:ext cx="14105498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2000">
                <a:solidFill>
                  <a:srgbClr val="FFFFFF"/>
                </a:solidFill>
                <a:latin typeface="TT Fors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377640"/>
            <a:ext cx="519009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u="none">
                <a:solidFill>
                  <a:srgbClr val="FFFFFF"/>
                </a:solidFill>
                <a:latin typeface="TT Fors Bold"/>
              </a:rPr>
              <a:t>Get in touch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399907"/>
            <a:ext cx="550023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 1"/>
                <a:hlinkClick r:id="rId9" tooltip="mailto:suruchi.mandal12@gmail.com"/>
              </a:rPr>
              <a:t>suruchi.mandal12@gmail.com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734425"/>
            <a:ext cx="492873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 1"/>
                <a:hlinkClick r:id="rId10" tooltip="https://github.com/SuruchiMandal"/>
              </a:rPr>
              <a:t>SuruchiMandal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4361" y="7044307"/>
            <a:ext cx="278341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nter 1 Bold"/>
              </a:rPr>
              <a:t>Email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4361" y="8378825"/>
            <a:ext cx="278341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Inter 1 Bold"/>
              </a:rPr>
              <a:t>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DAFqFuEydag</dc:identifier>
  <dcterms:modified xsi:type="dcterms:W3CDTF">2011-08-01T06:04:30Z</dcterms:modified>
  <cp:revision>1</cp:revision>
  <dc:title>HIRING METRICS ANALYSIS</dc:title>
</cp:coreProperties>
</file>